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theme/theme3.xml" ContentType="application/vnd.openxmlformats-officedocument.theme+xml"/>
  <Override PartName="/ppt/slideLayouts/slideLayout14.xml" ContentType="application/vnd.openxmlformats-officedocument.presentationml.slideLayout+xml"/>
  <Override PartName="/ppt/theme/theme4.xml" ContentType="application/vnd.openxmlformats-officedocument.theme+xml"/>
  <Override PartName="/ppt/slideLayouts/slideLayout15.xml" ContentType="application/vnd.openxmlformats-officedocument.presentationml.slideLayout+xml"/>
  <Override PartName="/ppt/theme/theme5.xml" ContentType="application/vnd.openxmlformats-officedocument.theme+xml"/>
  <Override PartName="/ppt/slideLayouts/slideLayout16.xml" ContentType="application/vnd.openxmlformats-officedocument.presentationml.slideLayout+xml"/>
  <Override PartName="/ppt/theme/theme6.xml" ContentType="application/vnd.openxmlformats-officedocument.theme+xml"/>
  <Override PartName="/ppt/slideLayouts/slideLayout17.xml" ContentType="application/vnd.openxmlformats-officedocument.presentationml.slideLayout+xml"/>
  <Override PartName="/ppt/theme/theme7.xml" ContentType="application/vnd.openxmlformats-officedocument.theme+xml"/>
  <Override PartName="/ppt/slideLayouts/slideLayout18.xml" ContentType="application/vnd.openxmlformats-officedocument.presentationml.slideLayout+xml"/>
  <Override PartName="/ppt/theme/theme8.xml" ContentType="application/vnd.openxmlformats-officedocument.theme+xml"/>
  <Override PartName="/ppt/slideLayouts/slideLayout19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62" r:id="rId3"/>
    <p:sldMasterId id="2147483664" r:id="rId4"/>
    <p:sldMasterId id="2147483666" r:id="rId5"/>
    <p:sldMasterId id="2147483668" r:id="rId6"/>
    <p:sldMasterId id="2147483670" r:id="rId7"/>
    <p:sldMasterId id="2147483672" r:id="rId8"/>
    <p:sldMasterId id="2147483674" r:id="rId9"/>
  </p:sldMasterIdLst>
  <p:notesMasterIdLst>
    <p:notesMasterId r:id="rId51"/>
  </p:notesMasterIdLst>
  <p:sldIdLst>
    <p:sldId id="256" r:id="rId10"/>
    <p:sldId id="257" r:id="rId11"/>
    <p:sldId id="258" r:id="rId12"/>
    <p:sldId id="417" r:id="rId13"/>
    <p:sldId id="260" r:id="rId14"/>
    <p:sldId id="314" r:id="rId15"/>
    <p:sldId id="264" r:id="rId16"/>
    <p:sldId id="268" r:id="rId17"/>
    <p:sldId id="514" r:id="rId18"/>
    <p:sldId id="515" r:id="rId19"/>
    <p:sldId id="516" r:id="rId20"/>
    <p:sldId id="585" r:id="rId21"/>
    <p:sldId id="586" r:id="rId22"/>
    <p:sldId id="420" r:id="rId23"/>
    <p:sldId id="284" r:id="rId24"/>
    <p:sldId id="285" r:id="rId25"/>
    <p:sldId id="372" r:id="rId26"/>
    <p:sldId id="587" r:id="rId27"/>
    <p:sldId id="517" r:id="rId28"/>
    <p:sldId id="518" r:id="rId29"/>
    <p:sldId id="519" r:id="rId30"/>
    <p:sldId id="520" r:id="rId31"/>
    <p:sldId id="521" r:id="rId32"/>
    <p:sldId id="522" r:id="rId33"/>
    <p:sldId id="393" r:id="rId34"/>
    <p:sldId id="588" r:id="rId35"/>
    <p:sldId id="396" r:id="rId36"/>
    <p:sldId id="394" r:id="rId37"/>
    <p:sldId id="526" r:id="rId38"/>
    <p:sldId id="498" r:id="rId39"/>
    <p:sldId id="564" r:id="rId40"/>
    <p:sldId id="565" r:id="rId41"/>
    <p:sldId id="566" r:id="rId42"/>
    <p:sldId id="621" r:id="rId43"/>
    <p:sldId id="567" r:id="rId44"/>
    <p:sldId id="500" r:id="rId45"/>
    <p:sldId id="549" r:id="rId46"/>
    <p:sldId id="550" r:id="rId47"/>
    <p:sldId id="551" r:id="rId48"/>
    <p:sldId id="557" r:id="rId49"/>
    <p:sldId id="423" r:id="rId5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C0"/>
    <a:srgbClr val="3185C0"/>
    <a:srgbClr val="D7E4BD"/>
    <a:srgbClr val="457DA5"/>
    <a:srgbClr val="FC4628"/>
    <a:srgbClr val="27932E"/>
    <a:srgbClr val="F66996"/>
    <a:srgbClr val="F6B6E7"/>
    <a:srgbClr val="C085B8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59" autoAdjust="0"/>
    <p:restoredTop sz="94636"/>
  </p:normalViewPr>
  <p:slideViewPr>
    <p:cSldViewPr snapToGrid="0">
      <p:cViewPr>
        <p:scale>
          <a:sx n="59" d="100"/>
          <a:sy n="59" d="100"/>
        </p:scale>
        <p:origin x="-1728" y="-756"/>
      </p:cViewPr>
      <p:guideLst>
        <p:guide orient="horz" pos="2205"/>
        <p:guide pos="294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9" Type="http://schemas.openxmlformats.org/officeDocument/2006/relationships/slide" Target="slides/slide30.xml"/><Relationship Id="rId21" Type="http://schemas.openxmlformats.org/officeDocument/2006/relationships/slide" Target="slides/slide12.xml"/><Relationship Id="rId34" Type="http://schemas.openxmlformats.org/officeDocument/2006/relationships/slide" Target="slides/slide25.xml"/><Relationship Id="rId42" Type="http://schemas.openxmlformats.org/officeDocument/2006/relationships/slide" Target="slides/slide33.xml"/><Relationship Id="rId47" Type="http://schemas.openxmlformats.org/officeDocument/2006/relationships/slide" Target="slides/slide38.xml"/><Relationship Id="rId50" Type="http://schemas.openxmlformats.org/officeDocument/2006/relationships/slide" Target="slides/slide41.xml"/><Relationship Id="rId55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slide" Target="slides/slide24.xml"/><Relationship Id="rId38" Type="http://schemas.openxmlformats.org/officeDocument/2006/relationships/slide" Target="slides/slide29.xml"/><Relationship Id="rId46" Type="http://schemas.openxmlformats.org/officeDocument/2006/relationships/slide" Target="slides/slide3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slide" Target="slides/slide20.xml"/><Relationship Id="rId41" Type="http://schemas.openxmlformats.org/officeDocument/2006/relationships/slide" Target="slides/slide32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slide" Target="slides/slide23.xml"/><Relationship Id="rId37" Type="http://schemas.openxmlformats.org/officeDocument/2006/relationships/slide" Target="slides/slide28.xml"/><Relationship Id="rId40" Type="http://schemas.openxmlformats.org/officeDocument/2006/relationships/slide" Target="slides/slide31.xml"/><Relationship Id="rId45" Type="http://schemas.openxmlformats.org/officeDocument/2006/relationships/slide" Target="slides/slide36.xml"/><Relationship Id="rId53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slide" Target="slides/slide27.xml"/><Relationship Id="rId49" Type="http://schemas.openxmlformats.org/officeDocument/2006/relationships/slide" Target="slides/slide40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slide" Target="slides/slide22.xml"/><Relationship Id="rId44" Type="http://schemas.openxmlformats.org/officeDocument/2006/relationships/slide" Target="slides/slide35.xml"/><Relationship Id="rId52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slide" Target="slides/slide26.xml"/><Relationship Id="rId43" Type="http://schemas.openxmlformats.org/officeDocument/2006/relationships/slide" Target="slides/slide34.xml"/><Relationship Id="rId48" Type="http://schemas.openxmlformats.org/officeDocument/2006/relationships/slide" Target="slides/slide39.xml"/><Relationship Id="rId8" Type="http://schemas.openxmlformats.org/officeDocument/2006/relationships/slideMaster" Target="slideMasters/slideMaster8.xml"/><Relationship Id="rId51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92F076-1907-4AC7-A8E0-78E7C362237A}" type="datetimeFigureOut">
              <a:rPr lang="zh-CN" altLang="en-US" smtClean="0"/>
              <a:t>2018-5-23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04051B-6DBA-4D4E-8287-134686DBA6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09629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b="1" dirty="0"/>
              <a:t>点击对话</a:t>
            </a:r>
            <a:r>
              <a:rPr lang="en-US" altLang="zh-CN" b="1" dirty="0"/>
              <a:t>1</a:t>
            </a:r>
            <a:r>
              <a:rPr lang="zh-CN" altLang="en-US" b="1" dirty="0"/>
              <a:t>进入总目录页（幻灯片</a:t>
            </a:r>
            <a:r>
              <a:rPr lang="en-US" altLang="zh-CN" b="1" dirty="0"/>
              <a:t>3</a:t>
            </a:r>
            <a:r>
              <a:rPr lang="zh-CN" altLang="en-US" b="1" dirty="0"/>
              <a:t>）；点击剩余各色块进入相应部分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点击小房子图标回到对话</a:t>
            </a:r>
            <a:r>
              <a:rPr lang="en-US" altLang="zh-CN" sz="1200" b="1" dirty="0">
                <a:solidFill>
                  <a:schemeClr val="tx1"/>
                </a:solidFill>
                <a:cs typeface="+mn-ea"/>
                <a:sym typeface="+mn-lt"/>
              </a:rPr>
              <a:t>2</a:t>
            </a:r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目录页（幻灯片</a:t>
            </a:r>
            <a:r>
              <a:rPr lang="en-US" altLang="zh-CN" sz="1200" b="1" dirty="0">
                <a:solidFill>
                  <a:schemeClr val="tx1"/>
                </a:solidFill>
                <a:cs typeface="+mn-ea"/>
                <a:sym typeface="+mn-lt"/>
              </a:rPr>
              <a:t>27</a:t>
            </a:r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15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/>
              <a:t>点击蓝色语法出进入讲解；点击房子图标回到对话</a:t>
            </a:r>
            <a:r>
              <a:rPr lang="en-US" altLang="zh-CN" b="1" dirty="0"/>
              <a:t>2</a:t>
            </a:r>
            <a:r>
              <a:rPr lang="zh-CN" altLang="en-US" b="1" dirty="0"/>
              <a:t>分目录页（幻灯片</a:t>
            </a:r>
            <a:r>
              <a:rPr lang="en-US" altLang="zh-CN" b="1" dirty="0"/>
              <a:t>27</a:t>
            </a:r>
            <a:r>
              <a:rPr lang="zh-CN" altLang="en-US" b="1" dirty="0"/>
              <a:t>）以进入练习部分，点击箭头可以查看译文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16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b="1" dirty="0"/>
              <a:t>点击数字图标到达此部分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25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26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27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28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29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30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31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32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b="1" dirty="0"/>
              <a:t>点击对话</a:t>
            </a:r>
            <a:r>
              <a:rPr lang="en-US" altLang="zh-CN" b="1" dirty="0"/>
              <a:t>1</a:t>
            </a:r>
            <a:r>
              <a:rPr lang="zh-CN" altLang="en-US" b="1" dirty="0"/>
              <a:t>进入总目录页（幻灯片</a:t>
            </a:r>
            <a:r>
              <a:rPr lang="en-US" altLang="zh-CN" b="1" dirty="0"/>
              <a:t>3</a:t>
            </a:r>
            <a:r>
              <a:rPr lang="zh-CN" altLang="en-US" b="1" dirty="0"/>
              <a:t>）；点击剩余各色块进入相应部分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33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34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35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36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37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38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39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点击小房子图标回到对话</a:t>
            </a:r>
            <a:r>
              <a:rPr lang="en-US" altLang="zh-CN" sz="1200" b="1" dirty="0">
                <a:solidFill>
                  <a:schemeClr val="tx1"/>
                </a:solidFill>
                <a:cs typeface="+mn-ea"/>
                <a:sym typeface="+mn-lt"/>
              </a:rPr>
              <a:t>2</a:t>
            </a:r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目录页（幻灯片</a:t>
            </a:r>
            <a:r>
              <a:rPr lang="en-US" altLang="zh-CN" sz="1200" b="1" dirty="0">
                <a:solidFill>
                  <a:schemeClr val="tx1"/>
                </a:solidFill>
                <a:cs typeface="+mn-ea"/>
                <a:sym typeface="+mn-lt"/>
              </a:rPr>
              <a:t>27</a:t>
            </a:r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40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/>
              <a:t>点击‘小人图标’回到总目录页（幻灯片</a:t>
            </a:r>
            <a:r>
              <a:rPr lang="en-US" altLang="zh-CN" b="1" dirty="0"/>
              <a:t>3</a:t>
            </a:r>
            <a:r>
              <a:rPr lang="zh-CN" altLang="en-US" b="1" dirty="0"/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41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深颜色词条有拓展链接；点击小房子图标回到对话</a:t>
            </a:r>
            <a:r>
              <a:rPr lang="en-US" altLang="zh-CN" sz="1200" b="1" dirty="0">
                <a:solidFill>
                  <a:schemeClr val="tx1"/>
                </a:solidFill>
                <a:cs typeface="+mn-ea"/>
                <a:sym typeface="+mn-lt"/>
              </a:rPr>
              <a:t>1</a:t>
            </a:r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目录页（幻灯片</a:t>
            </a:r>
            <a:r>
              <a:rPr lang="en-US" altLang="zh-CN" sz="1200" b="1" dirty="0">
                <a:solidFill>
                  <a:schemeClr val="tx1"/>
                </a:solidFill>
                <a:cs typeface="+mn-ea"/>
                <a:sym typeface="+mn-lt"/>
              </a:rPr>
              <a:t>4</a:t>
            </a:r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/>
              <a:t>点击蓝色语法出进入讲解；点击房子图标回到对话</a:t>
            </a:r>
            <a:r>
              <a:rPr lang="en-US" altLang="zh-CN" b="1" dirty="0"/>
              <a:t>1</a:t>
            </a:r>
            <a:r>
              <a:rPr lang="zh-CN" altLang="en-US" b="1" dirty="0"/>
              <a:t>目录页（幻灯片</a:t>
            </a:r>
            <a:r>
              <a:rPr lang="en-US" altLang="zh-CN" b="1" dirty="0"/>
              <a:t>4</a:t>
            </a:r>
            <a:r>
              <a:rPr lang="zh-CN" altLang="en-US" b="1" dirty="0"/>
              <a:t>）以进入练习部分，点击箭头可以查看译文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/>
              <a:t>点击房子图标回到对话</a:t>
            </a:r>
            <a:r>
              <a:rPr lang="en-US" altLang="zh-CN" b="1" dirty="0"/>
              <a:t>1</a:t>
            </a:r>
            <a:r>
              <a:rPr lang="zh-CN" altLang="en-US" b="1" dirty="0"/>
              <a:t>目录页（幻灯片</a:t>
            </a:r>
            <a:r>
              <a:rPr lang="en-US" altLang="zh-CN" b="1" dirty="0"/>
              <a:t>4</a:t>
            </a:r>
            <a:r>
              <a:rPr lang="zh-CN" altLang="en-US" b="1" dirty="0"/>
              <a:t>）以进入练习部分，点击箭头可以查看译文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>
                <a:solidFill>
                  <a:prstClr val="black"/>
                </a:solidFill>
              </a:rPr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t>2018-5-23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t>2018-5-23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t>2018-5-23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2018-5-23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2018-5-23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2018-5-23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2018-5-23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2018-5-23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2018-5-23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2018-5-23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2018-5-23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t>2018-5-23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t>2018-5-23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t>2018-5-23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t>2018-5-23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t>2018-5-23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t>2018-5-23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t>2018-5-23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t>2018-5-23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3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4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5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16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17.xml"/></Relationships>
</file>

<file path=ppt/slideMasters/_rels/slideMaster8.xml.rels><?xml version="1.0" encoding="UTF-8" standalone="yes"?>
<Relationships xmlns="http://schemas.openxmlformats.org/package/2006/relationships"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18.xml"/></Relationships>
</file>

<file path=ppt/slideMasters/_rels/slideMaster9.xml.rels><?xml version="1.0" encoding="UTF-8" standalone="yes"?>
<Relationships xmlns="http://schemas.openxmlformats.org/package/2006/relationships"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1B6B1-B95C-490C-AA02-FCEE877AE88A}" type="datetimeFigureOut">
              <a:rPr lang="zh-CN" altLang="en-US" smtClean="0"/>
              <a:t>2018-5-23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F9B852-F455-4FB3-84DD-498F52E94E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2018-5-23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2018-5-23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2018-5-23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2018-5-23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2018-5-23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2018-5-23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2018-5-23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2018-5-23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" Target="slide15.xml"/><Relationship Id="rId7" Type="http://schemas.openxmlformats.org/officeDocument/2006/relationships/slide" Target="slide19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slide" Target="slide16.xm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6.png"/><Relationship Id="rId5" Type="http://schemas.openxmlformats.org/officeDocument/2006/relationships/slide" Target="slide1.xml"/><Relationship Id="rId4" Type="http://schemas.openxmlformats.org/officeDocument/2006/relationships/slide" Target="slide1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17/17&#35838;&#32451;&#20064;1.mp3" TargetMode="Externa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17/17&#35838;&#32451;&#20064;1.mp3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17/17&#35838;&#32451;&#20064;1.mp3" TargetMode="Externa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17/17&#35838;&#32451;&#20064;1.mp3" TargetMode="Externa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17/17&#35838;&#32451;&#20064;1.mp3" TargetMode="Externa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17/17&#35838;&#32451;&#20064;1.mp3" TargetMode="Externa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17/17&#35838;&#32451;&#20064;1.mp3" TargetMode="Externa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" Target="slide5.xml"/><Relationship Id="rId7" Type="http://schemas.openxmlformats.org/officeDocument/2006/relationships/slide" Target="slide8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.png"/><Relationship Id="rId5" Type="http://schemas.openxmlformats.org/officeDocument/2006/relationships/slide" Target="slide6.xml"/><Relationship Id="rId4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slide" Target="slide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Relationship Id="rId5" Type="http://schemas.openxmlformats.org/officeDocument/2006/relationships/slide" Target="slide4.xml"/><Relationship Id="rId4" Type="http://schemas.openxmlformats.org/officeDocument/2006/relationships/slide" Target="slide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第11课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8895" y="-36830"/>
            <a:ext cx="9242425" cy="693229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-60325" y="4332605"/>
            <a:ext cx="2189480" cy="949325"/>
          </a:xfrm>
          <a:prstGeom prst="rect">
            <a:avLst/>
          </a:prstGeom>
          <a:solidFill>
            <a:srgbClr val="F66996">
              <a:alpha val="5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dirty="0" smtClean="0"/>
              <a:t> </a:t>
            </a:r>
            <a:r>
              <a:rPr kumimoji="1" lang="ko-KR" altLang="en-US" sz="4400" b="1" dirty="0" smtClean="0">
                <a:latin typeface="+mj-ea"/>
                <a:ea typeface="+mj-ea"/>
              </a:rPr>
              <a:t>제</a:t>
            </a:r>
            <a:r>
              <a:rPr kumimoji="1" lang="en-US" altLang="ko-KR" sz="4400" b="1" dirty="0" smtClean="0">
                <a:latin typeface="+mj-ea"/>
                <a:ea typeface="+mj-ea"/>
              </a:rPr>
              <a:t>11</a:t>
            </a:r>
            <a:r>
              <a:rPr kumimoji="1" lang="ko-KR" altLang="en-US" sz="4400" b="1" dirty="0" smtClean="0">
                <a:latin typeface="+mj-ea"/>
                <a:ea typeface="+mj-ea"/>
              </a:rPr>
              <a:t>과</a:t>
            </a:r>
            <a:endParaRPr kumimoji="1" lang="zh-CN" altLang="en-US" sz="4400" b="1" dirty="0">
              <a:latin typeface="+mj-ea"/>
              <a:ea typeface="+mj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29155" y="4332605"/>
            <a:ext cx="7052310" cy="949325"/>
          </a:xfrm>
          <a:prstGeom prst="rect">
            <a:avLst/>
          </a:prstGeom>
          <a:solidFill>
            <a:schemeClr val="accent1">
              <a:lumMod val="60000"/>
              <a:lumOff val="40000"/>
              <a:alpha val="4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3200" b="1" dirty="0" smtClean="0">
                <a:solidFill>
                  <a:schemeClr val="tx1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아까 일기예보 보니까 내일 비 올 </a:t>
            </a:r>
          </a:p>
          <a:p>
            <a:pPr algn="ctr"/>
            <a:r>
              <a:rPr kumimoji="1" lang="ko-KR" altLang="en-US" sz="3200" b="1" dirty="0" smtClean="0">
                <a:solidFill>
                  <a:schemeClr val="tx1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모양이던데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1" y="1268760"/>
            <a:ext cx="7560839" cy="60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4975" y="825500"/>
            <a:ext cx="8335010" cy="553910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400" b="1" dirty="0">
                <a:latin typeface="+mj-ea"/>
                <a:ea typeface="+mj-ea"/>
              </a:rPr>
              <a:t>2. </a:t>
            </a:r>
            <a:r>
              <a:rPr sz="2400" b="1" dirty="0"/>
              <a:t>～(으)ㄴ 채(로)</a:t>
            </a:r>
          </a:p>
          <a:p>
            <a:pPr>
              <a:lnSpc>
                <a:spcPct val="150000"/>
              </a:lnSpc>
            </a:pPr>
            <a:r>
              <a:rPr sz="2000" b="1" dirty="0">
                <a:latin typeface="宋体" panose="02010600030101010101" pitchFamily="2" charset="-122"/>
                <a:ea typeface="宋体" panose="02010600030101010101" pitchFamily="2" charset="-122"/>
              </a:rPr>
              <a:t>惯用型，接在动词词干后，表示过去已经存在的状态继续保持下去。</a:t>
            </a: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04056" y="262978"/>
            <a:ext cx="8218507" cy="742888"/>
            <a:chOff x="504056" y="262978"/>
            <a:chExt cx="8218507" cy="742888"/>
          </a:xfrm>
        </p:grpSpPr>
        <p:cxnSp>
          <p:nvCxnSpPr>
            <p:cNvPr id="4" name="直接连接符 3"/>
            <p:cNvCxnSpPr/>
            <p:nvPr/>
          </p:nvCxnSpPr>
          <p:spPr>
            <a:xfrm flipV="1">
              <a:off x="504056" y="886691"/>
              <a:ext cx="6741871" cy="1542"/>
            </a:xfrm>
            <a:prstGeom prst="line">
              <a:avLst/>
            </a:prstGeom>
            <a:ln w="44450">
              <a:solidFill>
                <a:srgbClr val="FFC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/>
            <p:cNvSpPr/>
            <p:nvPr/>
          </p:nvSpPr>
          <p:spPr>
            <a:xfrm rot="21075228">
              <a:off x="7154528" y="262978"/>
              <a:ext cx="1568035" cy="74288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문법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33730" y="2084705"/>
            <a:ext cx="7718425" cy="3876675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rgbClr val="FFC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例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1) 친구는 목이 마른지 선 채 콜라 한 병을 다 마셨어요.</a:t>
            </a:r>
          </a:p>
          <a:p>
            <a:pPr>
              <a:lnSpc>
                <a:spcPct val="150000"/>
              </a:lnSpc>
            </a:pPr>
            <a:r>
              <a:rPr sz="2000" dirty="0">
                <a:latin typeface="宋体" panose="02010600030101010101" pitchFamily="2" charset="-122"/>
                <a:ea typeface="宋体" panose="02010600030101010101" pitchFamily="2" charset="-122"/>
              </a:rPr>
              <a:t>   朋友可能渴了，站着就把一瓶可乐都喝光了。</a:t>
            </a:r>
            <a:endParaRPr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>
              <a:lnSpc>
                <a:spcPct val="150000"/>
              </a:lnSpc>
            </a:pPr>
            <a:endParaRPr sz="2400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2) 아이들은 딸기를 씻지 않은 채 그냥 먹었어요.</a:t>
            </a:r>
            <a:endParaRPr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sz="2000" dirty="0">
                <a:latin typeface="宋体" panose="02010600030101010101" pitchFamily="2" charset="-122"/>
                <a:ea typeface="宋体" panose="02010600030101010101" pitchFamily="2" charset="-122"/>
              </a:rPr>
              <a:t>   孩子们连洗也没洗，就直接把草莓吃了。</a:t>
            </a:r>
            <a:endParaRPr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>
              <a:lnSpc>
                <a:spcPct val="150000"/>
              </a:lnSpc>
            </a:pPr>
            <a:endParaRPr sz="2000" b="1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　　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1" y="1268760"/>
            <a:ext cx="7560839" cy="60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4975" y="825500"/>
            <a:ext cx="8404860" cy="544639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zh-CN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04056" y="262978"/>
            <a:ext cx="8218507" cy="742888"/>
            <a:chOff x="504056" y="262978"/>
            <a:chExt cx="8218507" cy="742888"/>
          </a:xfrm>
        </p:grpSpPr>
        <p:cxnSp>
          <p:nvCxnSpPr>
            <p:cNvPr id="4" name="直接连接符 3"/>
            <p:cNvCxnSpPr/>
            <p:nvPr/>
          </p:nvCxnSpPr>
          <p:spPr>
            <a:xfrm flipV="1">
              <a:off x="504056" y="886691"/>
              <a:ext cx="6741871" cy="1542"/>
            </a:xfrm>
            <a:prstGeom prst="line">
              <a:avLst/>
            </a:prstGeom>
            <a:ln w="44450">
              <a:solidFill>
                <a:srgbClr val="FFC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/>
            <p:cNvSpPr/>
            <p:nvPr/>
          </p:nvSpPr>
          <p:spPr>
            <a:xfrm rot="21075228">
              <a:off x="7154528" y="262978"/>
              <a:ext cx="1568035" cy="74288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문법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504190" y="1120775"/>
            <a:ext cx="8041640" cy="4523105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3) 가: 저 집에서 갑자기 왜 불이 났대요?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宋体" panose="02010600030101010101" pitchFamily="2" charset="-122"/>
                <a:ea typeface="宋体" panose="02010600030101010101" pitchFamily="2" charset="-122"/>
              </a:rPr>
              <a:t>      那家为什么突然着火了呢?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    나: 가스 불을 켜 놓은 채로 나가서 그렇대요.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宋体" panose="02010600030101010101" pitchFamily="2" charset="-122"/>
                <a:ea typeface="宋体" panose="02010600030101010101" pitchFamily="2" charset="-122"/>
              </a:rPr>
              <a:t>      据说是因为他们家的人开着煤气就出去了。 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4</a:t>
            </a:r>
            <a:r>
              <a:rPr lang="zh-CN" altLang="en-US" sz="2400" dirty="0">
                <a:latin typeface="Batang" panose="02030600000101010101" pitchFamily="18" charset="-127"/>
                <a:ea typeface="宋体" panose="02010600030101010101" pitchFamily="2" charset="-122"/>
              </a:rPr>
              <a:t>）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가: 왜 편지가 되돌아 왔어요?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     나: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5</a:t>
            </a:r>
            <a:r>
              <a:rPr lang="zh-CN" altLang="en-US" sz="2400" dirty="0">
                <a:latin typeface="Batang" panose="02030600000101010101" pitchFamily="18" charset="-127"/>
                <a:ea typeface="宋体" panose="02010600030101010101" pitchFamily="2" charset="-122"/>
              </a:rPr>
              <a:t>）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가: 인사를 했는데 왜 야단을 맞았어요?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     나: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　　　　　　</a:t>
            </a: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　　　　　　　　　　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1" y="1268760"/>
            <a:ext cx="7560839" cy="60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4975" y="825500"/>
            <a:ext cx="8335010" cy="553910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400" b="1" dirty="0">
                <a:latin typeface="+mj-ea"/>
                <a:ea typeface="+mj-ea"/>
              </a:rPr>
              <a:t>3. ～(으)ㄴ/는 법이다</a:t>
            </a:r>
          </a:p>
          <a:p>
            <a:pPr>
              <a:lnSpc>
                <a:spcPct val="150000"/>
              </a:lnSpc>
            </a:pPr>
            <a:r>
              <a:rPr sz="2000" b="1" dirty="0">
                <a:latin typeface="宋体" panose="02010600030101010101" pitchFamily="2" charset="-122"/>
                <a:ea typeface="宋体" panose="02010600030101010101" pitchFamily="2" charset="-122"/>
              </a:rPr>
              <a:t>惯用型，接在谓词词干后，表示事情是必然的、合乎规律的。</a:t>
            </a: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04056" y="262978"/>
            <a:ext cx="8218507" cy="742888"/>
            <a:chOff x="504056" y="262978"/>
            <a:chExt cx="8218507" cy="742888"/>
          </a:xfrm>
        </p:grpSpPr>
        <p:cxnSp>
          <p:nvCxnSpPr>
            <p:cNvPr id="4" name="直接连接符 3"/>
            <p:cNvCxnSpPr/>
            <p:nvPr/>
          </p:nvCxnSpPr>
          <p:spPr>
            <a:xfrm flipV="1">
              <a:off x="504056" y="886691"/>
              <a:ext cx="6741871" cy="1542"/>
            </a:xfrm>
            <a:prstGeom prst="line">
              <a:avLst/>
            </a:prstGeom>
            <a:ln w="44450">
              <a:solidFill>
                <a:srgbClr val="FFC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/>
            <p:cNvSpPr/>
            <p:nvPr/>
          </p:nvSpPr>
          <p:spPr>
            <a:xfrm rot="21075228">
              <a:off x="7154528" y="262978"/>
              <a:ext cx="1568035" cy="74288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문법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33730" y="2084705"/>
            <a:ext cx="7718425" cy="3876675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rgbClr val="FFC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例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1) 착은 고추가 매운 법이에요.</a:t>
            </a:r>
          </a:p>
          <a:p>
            <a:pPr>
              <a:lnSpc>
                <a:spcPct val="150000"/>
              </a:lnSpc>
            </a:pPr>
            <a:r>
              <a:rPr sz="2000" dirty="0">
                <a:latin typeface="宋体" panose="02010600030101010101" pitchFamily="2" charset="-122"/>
                <a:ea typeface="宋体" panose="02010600030101010101" pitchFamily="2" charset="-122"/>
              </a:rPr>
              <a:t>   辣椒还是小的辣。</a:t>
            </a:r>
          </a:p>
          <a:p>
            <a:pPr>
              <a:lnSpc>
                <a:spcPct val="150000"/>
              </a:lnSpc>
            </a:pPr>
            <a:endParaRPr sz="2400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2) 아프면 집 생각이 나는 법이에요.</a:t>
            </a:r>
            <a:endParaRPr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sz="2000" dirty="0">
                <a:latin typeface="宋体" panose="02010600030101010101" pitchFamily="2" charset="-122"/>
                <a:ea typeface="宋体" panose="02010600030101010101" pitchFamily="2" charset="-122"/>
              </a:rPr>
              <a:t>   人如果生病的话，就会想家。</a:t>
            </a:r>
          </a:p>
          <a:p>
            <a:pPr>
              <a:lnSpc>
                <a:spcPct val="150000"/>
              </a:lnSpc>
            </a:pPr>
            <a:endParaRPr sz="2000" b="1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　　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1" y="1268760"/>
            <a:ext cx="7560839" cy="60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4975" y="825500"/>
            <a:ext cx="8404860" cy="544639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zh-CN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04056" y="262978"/>
            <a:ext cx="8218507" cy="742888"/>
            <a:chOff x="504056" y="262978"/>
            <a:chExt cx="8218507" cy="742888"/>
          </a:xfrm>
        </p:grpSpPr>
        <p:cxnSp>
          <p:nvCxnSpPr>
            <p:cNvPr id="4" name="直接连接符 3"/>
            <p:cNvCxnSpPr/>
            <p:nvPr/>
          </p:nvCxnSpPr>
          <p:spPr>
            <a:xfrm flipV="1">
              <a:off x="504056" y="886691"/>
              <a:ext cx="6741871" cy="1542"/>
            </a:xfrm>
            <a:prstGeom prst="line">
              <a:avLst/>
            </a:prstGeom>
            <a:ln w="44450">
              <a:solidFill>
                <a:srgbClr val="FFC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/>
            <p:cNvSpPr/>
            <p:nvPr/>
          </p:nvSpPr>
          <p:spPr>
            <a:xfrm rot="21075228">
              <a:off x="7154528" y="262978"/>
              <a:ext cx="1568035" cy="74288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문법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504190" y="1120775"/>
            <a:ext cx="8041640" cy="4523105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3) 가: 선의의 거짓말은 해도 되지 않아요?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宋体" panose="02010600030101010101" pitchFamily="2" charset="-122"/>
                <a:ea typeface="宋体" panose="02010600030101010101" pitchFamily="2" charset="-122"/>
              </a:rPr>
              <a:t>      善意的谎言说说也无妨吧?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    나: 거짓말은 다 나쁜 법이에요.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宋体" panose="02010600030101010101" pitchFamily="2" charset="-122"/>
                <a:ea typeface="宋体" panose="02010600030101010101" pitchFamily="2" charset="-122"/>
              </a:rPr>
              <a:t>      谎言都是不好的。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4</a:t>
            </a:r>
            <a:r>
              <a:rPr lang="zh-CN" altLang="en-US" sz="2400" dirty="0">
                <a:latin typeface="Batang" panose="02030600000101010101" pitchFamily="18" charset="-127"/>
                <a:ea typeface="宋体" panose="02010600030101010101" pitchFamily="2" charset="-122"/>
              </a:rPr>
              <a:t>）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가: 약속 시간에 처음으로 늦었잖아요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.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     나: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5</a:t>
            </a:r>
            <a:r>
              <a:rPr lang="zh-CN" altLang="en-US" sz="2400" dirty="0">
                <a:latin typeface="Batang" panose="02030600000101010101" pitchFamily="18" charset="-127"/>
                <a:ea typeface="宋体" panose="02010600030101010101" pitchFamily="2" charset="-122"/>
              </a:rPr>
              <a:t>）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가: 성실하게 살 필요가 있어요?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     나: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　　　　　　</a:t>
            </a: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　　　　　　　　　　　</a:t>
            </a:r>
          </a:p>
        </p:txBody>
      </p:sp>
      <p:sp>
        <p:nvSpPr>
          <p:cNvPr id="8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398755" y="304851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207" y="3061556"/>
            <a:ext cx="1518436" cy="1800000"/>
          </a:xfrm>
          <a:prstGeom prst="rect">
            <a:avLst/>
          </a:prstGeom>
        </p:spPr>
      </p:pic>
      <p:pic>
        <p:nvPicPr>
          <p:cNvPr id="13" name="图片 12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6481" y="3061625"/>
            <a:ext cx="1502264" cy="1800000"/>
          </a:xfrm>
          <a:prstGeom prst="rect">
            <a:avLst/>
          </a:prstGeom>
        </p:spPr>
      </p:pic>
      <p:pic>
        <p:nvPicPr>
          <p:cNvPr id="14" name="图片 13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6230" y="3061276"/>
            <a:ext cx="1479454" cy="180000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1167148" y="3582877"/>
            <a:ext cx="11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800" b="1" dirty="0" smtClean="0"/>
              <a:t>어휘</a:t>
            </a:r>
            <a:r>
              <a:rPr kumimoji="1" lang="en-US" altLang="ko-KR" sz="2800" b="1" dirty="0" smtClean="0"/>
              <a:t>2</a:t>
            </a:r>
            <a:endParaRPr kumimoji="1" lang="zh-CN" altLang="en-US" sz="2800" b="1" dirty="0"/>
          </a:p>
        </p:txBody>
      </p:sp>
      <p:sp>
        <p:nvSpPr>
          <p:cNvPr id="24" name="文本框 23"/>
          <p:cNvSpPr txBox="1"/>
          <p:nvPr/>
        </p:nvSpPr>
        <p:spPr>
          <a:xfrm>
            <a:off x="3873336" y="3582667"/>
            <a:ext cx="11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800" b="1" dirty="0" smtClean="0"/>
              <a:t>대화</a:t>
            </a:r>
            <a:r>
              <a:rPr kumimoji="1" lang="en-US" altLang="ko-KR" sz="2800" b="1" dirty="0" smtClean="0"/>
              <a:t>2</a:t>
            </a:r>
            <a:endParaRPr kumimoji="1" lang="zh-CN" altLang="en-US" sz="3200" b="1" dirty="0"/>
          </a:p>
        </p:txBody>
      </p:sp>
      <p:sp>
        <p:nvSpPr>
          <p:cNvPr id="25" name="文本框 24"/>
          <p:cNvSpPr txBox="1"/>
          <p:nvPr/>
        </p:nvSpPr>
        <p:spPr>
          <a:xfrm>
            <a:off x="6621680" y="3582436"/>
            <a:ext cx="11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800" b="1" dirty="0" smtClean="0"/>
              <a:t>문법</a:t>
            </a:r>
            <a:r>
              <a:rPr kumimoji="1" lang="en-US" altLang="ko-KR" sz="2800" b="1" dirty="0" smtClean="0"/>
              <a:t>2</a:t>
            </a:r>
            <a:endParaRPr kumimoji="1" lang="zh-CN" altLang="en-US" sz="2800" b="1" dirty="0"/>
          </a:p>
        </p:txBody>
      </p:sp>
      <p:sp>
        <p:nvSpPr>
          <p:cNvPr id="29" name="矩形 28"/>
          <p:cNvSpPr/>
          <p:nvPr/>
        </p:nvSpPr>
        <p:spPr>
          <a:xfrm rot="21075228">
            <a:off x="7286459" y="243490"/>
            <a:ext cx="1559292" cy="766207"/>
          </a:xfrm>
          <a:prstGeom prst="rect">
            <a:avLst/>
          </a:prstGeom>
          <a:solidFill>
            <a:srgbClr val="F66996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본문</a:t>
            </a:r>
            <a:r>
              <a:rPr lang="en-US" altLang="ko-KR" sz="3200" b="1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zh-CN" altLang="en-US" sz="3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30" name="直接连接符 25"/>
          <p:cNvCxnSpPr/>
          <p:nvPr/>
        </p:nvCxnSpPr>
        <p:spPr>
          <a:xfrm flipV="1">
            <a:off x="484385" y="886691"/>
            <a:ext cx="6927797" cy="1542"/>
          </a:xfrm>
          <a:prstGeom prst="line">
            <a:avLst/>
          </a:prstGeom>
          <a:ln w="44450">
            <a:solidFill>
              <a:srgbClr val="FC4628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503555" y="1435735"/>
            <a:ext cx="3919220" cy="5619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prstClr val="black"/>
                </a:solidFill>
                <a:cs typeface="+mn-ea"/>
                <a:sym typeface="+mn-lt"/>
              </a:rPr>
              <a:t>뉴스 【名】新闻</a:t>
            </a:r>
          </a:p>
        </p:txBody>
      </p:sp>
      <p:sp>
        <p:nvSpPr>
          <p:cNvPr id="23" name="矩形 22"/>
          <p:cNvSpPr/>
          <p:nvPr/>
        </p:nvSpPr>
        <p:spPr>
          <a:xfrm>
            <a:off x="558800" y="2461260"/>
            <a:ext cx="3864610" cy="5619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보도하다 【动】报道</a:t>
            </a:r>
          </a:p>
        </p:txBody>
      </p:sp>
      <p:sp>
        <p:nvSpPr>
          <p:cNvPr id="33" name="矩形 32"/>
          <p:cNvSpPr/>
          <p:nvPr/>
        </p:nvSpPr>
        <p:spPr>
          <a:xfrm>
            <a:off x="503555" y="3487420"/>
            <a:ext cx="4065905" cy="70929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적어도 【副】至少，最起码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484385" y="243490"/>
            <a:ext cx="8361366" cy="766207"/>
            <a:chOff x="484385" y="243490"/>
            <a:chExt cx="8361366" cy="766207"/>
          </a:xfrm>
        </p:grpSpPr>
        <p:cxnSp>
          <p:nvCxnSpPr>
            <p:cNvPr id="13" name="直接连接符 12"/>
            <p:cNvCxnSpPr/>
            <p:nvPr/>
          </p:nvCxnSpPr>
          <p:spPr>
            <a:xfrm flipV="1">
              <a:off x="484385" y="886691"/>
              <a:ext cx="6927797" cy="1542"/>
            </a:xfrm>
            <a:prstGeom prst="line">
              <a:avLst/>
            </a:prstGeom>
            <a:ln w="44450">
              <a:solidFill>
                <a:srgbClr val="FC4628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矩形 13"/>
            <p:cNvSpPr/>
            <p:nvPr/>
          </p:nvSpPr>
          <p:spPr>
            <a:xfrm rot="21075228">
              <a:off x="7286459" y="243490"/>
              <a:ext cx="1559292" cy="766207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어휘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503555" y="4508500"/>
            <a:ext cx="4046220" cy="5619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거짓말 【名】谎话</a:t>
            </a:r>
          </a:p>
        </p:txBody>
      </p:sp>
      <p:sp>
        <p:nvSpPr>
          <p:cNvPr id="3" name="矩形 2"/>
          <p:cNvSpPr/>
          <p:nvPr/>
        </p:nvSpPr>
        <p:spPr>
          <a:xfrm>
            <a:off x="4829175" y="1435735"/>
            <a:ext cx="3822065" cy="5619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일종 【名】一种，某种</a:t>
            </a:r>
          </a:p>
        </p:txBody>
      </p:sp>
      <p:sp>
        <p:nvSpPr>
          <p:cNvPr id="4" name="矩形 3"/>
          <p:cNvSpPr/>
          <p:nvPr/>
        </p:nvSpPr>
        <p:spPr>
          <a:xfrm>
            <a:off x="4829175" y="2461260"/>
            <a:ext cx="3821430" cy="124650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선의의 거짓말 【词组】善意的谎言</a:t>
            </a:r>
          </a:p>
        </p:txBody>
      </p:sp>
      <p:sp>
        <p:nvSpPr>
          <p:cNvPr id="5" name="矩形 4"/>
          <p:cNvSpPr/>
          <p:nvPr/>
        </p:nvSpPr>
        <p:spPr>
          <a:xfrm>
            <a:off x="4829175" y="3945890"/>
            <a:ext cx="3821430" cy="112458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무의식 【名】无意识，下意识</a:t>
            </a:r>
          </a:p>
        </p:txBody>
      </p:sp>
      <p:sp>
        <p:nvSpPr>
          <p:cNvPr id="6" name="矩形 5"/>
          <p:cNvSpPr/>
          <p:nvPr/>
        </p:nvSpPr>
        <p:spPr>
          <a:xfrm>
            <a:off x="503555" y="5321935"/>
            <a:ext cx="4065905" cy="61658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전화 통화 【名】电话通话</a:t>
            </a:r>
          </a:p>
        </p:txBody>
      </p:sp>
      <p:sp>
        <p:nvSpPr>
          <p:cNvPr id="8" name="矩形 7"/>
          <p:cNvSpPr/>
          <p:nvPr/>
        </p:nvSpPr>
        <p:spPr>
          <a:xfrm>
            <a:off x="4829175" y="5321935"/>
            <a:ext cx="3821430" cy="617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en-US" sz="2400">
                <a:solidFill>
                  <a:prstClr val="black"/>
                </a:solidFill>
                <a:cs typeface="+mn-ea"/>
                <a:sym typeface="+mn-lt"/>
              </a:rPr>
              <a:t>수많다 【形】无数，众多</a:t>
            </a:r>
          </a:p>
        </p:txBody>
      </p:sp>
      <p:sp>
        <p:nvSpPr>
          <p:cNvPr id="15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564282" y="366042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6005015" y="1596788"/>
            <a:ext cx="818866" cy="464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72415" y="2061210"/>
            <a:ext cx="8676640" cy="452310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정성민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:여보세요? 영철이구나. 진짜 오랜만이다. 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  <a:hlinkClick r:id="rId4" action="ppaction://hlinksldjump"/>
              </a:rPr>
              <a:t>덕분에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잘 지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         내고 있어. 우리 밥이나 같이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먹자. 그래 그럼 또 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          연락하자.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--------------------------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웨이빈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: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누구예요?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정성민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: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아, 고등학교 친구예요.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웨이빈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:성민 씨, 혹시 어제 뉴스 봤어요?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정성민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:아니요. 왜요?</a:t>
            </a: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3698543" y="4121624"/>
            <a:ext cx="354842" cy="32754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415654" y="2292824"/>
            <a:ext cx="1282889" cy="57320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2715904" y="4572000"/>
            <a:ext cx="232012" cy="4503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 rot="21075228">
            <a:off x="7154528" y="262978"/>
            <a:ext cx="1568035" cy="742888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대화</a:t>
            </a:r>
            <a:r>
              <a:rPr lang="en-US" altLang="ko-KR" sz="3200" b="1" dirty="0" smtClean="0">
                <a:solidFill>
                  <a:schemeClr val="bg1"/>
                </a:solidFill>
                <a:cs typeface="+mn-ea"/>
                <a:sym typeface="+mn-lt"/>
              </a:rPr>
              <a:t>2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395" b="29628"/>
          <a:stretch>
            <a:fillRect/>
          </a:stretch>
        </p:blipFill>
        <p:spPr>
          <a:xfrm flipV="1">
            <a:off x="1476596" y="6712794"/>
            <a:ext cx="357077" cy="112495"/>
          </a:xfrm>
          <a:prstGeom prst="rect">
            <a:avLst/>
          </a:prstGeom>
        </p:spPr>
      </p:pic>
      <p:pic>
        <p:nvPicPr>
          <p:cNvPr id="4" name="图片 3" descr="143-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80310" y="55880"/>
            <a:ext cx="3598545" cy="2584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2075" y="1167130"/>
            <a:ext cx="8877300" cy="563118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웨이빈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어제 뉴스에서 보도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  <a:hlinkClick r:id="rId2" action="ppaction://hlinksldjump"/>
              </a:rPr>
              <a:t>한 바에 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  <a:hlinkClick r:id="rId3" action="ppaction://hlinksldjump"/>
              </a:rPr>
              <a:t>따르면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우리는 매일 적어도 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          3번 이상 거짓말을 한대요.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정성민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:전 거짓말 하는 거 제일 싫어해서 거짓말은 절대 안 해요. 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웨이빈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:그래요? 근데 아까 통화하면서 거짓말 하던데요?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정성민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:제가요?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웨이빈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:언제 먹을지도 모르는 밥 같이 먹자고 한 거예요. 이거     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         말고도 오랜만에 만난 친구한테 많이 예뻐졌다라고 하는 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         거나 시험 공부 했으면서 하나도 안 했다라고 하는 것도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         거짓말의 일종이라고 볼 수 있대요.</a:t>
            </a:r>
          </a:p>
          <a:p>
            <a:pPr>
              <a:lnSpc>
                <a:spcPct val="150000"/>
              </a:lnSpc>
            </a:pPr>
            <a:endParaRPr lang="en-US" altLang="ko-KR" sz="2400" dirty="0">
              <a:latin typeface="Batang" panose="02030600000101010101" pitchFamily="18" charset="-127"/>
              <a:ea typeface="Batang" panose="02030600000101010101" pitchFamily="18" charset="-127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 rot="21075228">
            <a:off x="7154528" y="262978"/>
            <a:ext cx="1568035" cy="742888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대화</a:t>
            </a:r>
            <a:r>
              <a:rPr lang="en-US" altLang="ko-KR" sz="3200" b="1" dirty="0" smtClean="0">
                <a:solidFill>
                  <a:schemeClr val="bg1"/>
                </a:solidFill>
                <a:cs typeface="+mn-ea"/>
                <a:sym typeface="+mn-lt"/>
              </a:rPr>
              <a:t>2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2075" y="1167130"/>
            <a:ext cx="8877300" cy="286131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정성민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:이런 선의의 거짓말도 거짓말로 본다면 우린 정말 무의 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         식 중에 수많은 거짓말을 하며 살아 왔네요. 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웨이빈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:그렇다고 볼 수 있어요.</a:t>
            </a:r>
          </a:p>
          <a:p>
            <a:pPr>
              <a:lnSpc>
                <a:spcPct val="150000"/>
              </a:lnSpc>
            </a:pPr>
            <a:endParaRPr lang="en-US" altLang="ko-KR" sz="2400" dirty="0">
              <a:latin typeface="Batang" panose="02030600000101010101" pitchFamily="18" charset="-127"/>
              <a:ea typeface="Batang" panose="02030600000101010101" pitchFamily="18" charset="-127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Batang" panose="02030600000101010101" pitchFamily="18" charset="-127"/>
              <a:ea typeface="Batang" panose="02030600000101010101" pitchFamily="18" charset="-127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 rot="21075228">
            <a:off x="7154528" y="262978"/>
            <a:ext cx="1568035" cy="742888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대화</a:t>
            </a:r>
            <a:r>
              <a:rPr lang="en-US" altLang="ko-KR" sz="3200" b="1" dirty="0" smtClean="0">
                <a:solidFill>
                  <a:schemeClr val="bg1"/>
                </a:solidFill>
                <a:cs typeface="+mn-ea"/>
                <a:sym typeface="+mn-lt"/>
              </a:rPr>
              <a:t>2</a:t>
            </a:r>
          </a:p>
        </p:txBody>
      </p:sp>
      <p:sp>
        <p:nvSpPr>
          <p:cNvPr id="5" name="webpage-home_81886">
            <a:hlinkClick r:id="rId2" action="ppaction://hlinksldjump"/>
          </p:cNvPr>
          <p:cNvSpPr>
            <a:spLocks noChangeAspect="1"/>
          </p:cNvSpPr>
          <p:nvPr/>
        </p:nvSpPr>
        <p:spPr bwMode="auto">
          <a:xfrm>
            <a:off x="564282" y="366042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1" y="1268760"/>
            <a:ext cx="7560839" cy="60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55270" y="908050"/>
            <a:ext cx="8757285" cy="553910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400" b="1" dirty="0">
                <a:latin typeface="+mj-ea"/>
                <a:ea typeface="+mj-ea"/>
              </a:rPr>
              <a:t>1. </a:t>
            </a:r>
            <a:r>
              <a:rPr sz="2400" b="1" dirty="0"/>
              <a:t>덕분에</a:t>
            </a:r>
          </a:p>
          <a:p>
            <a:pPr>
              <a:lnSpc>
                <a:spcPct val="150000"/>
              </a:lnSpc>
            </a:pPr>
            <a:r>
              <a:rPr sz="2000" b="1" dirty="0">
                <a:latin typeface="宋体" panose="02010600030101010101" pitchFamily="2" charset="-122"/>
                <a:ea typeface="宋体" panose="02010600030101010101" pitchFamily="2" charset="-122"/>
              </a:rPr>
              <a:t>副词，接在体词后，表示“多亏，承蒙，托……的福”的意思。</a:t>
            </a: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41521" y="50253"/>
            <a:ext cx="8218507" cy="742888"/>
            <a:chOff x="504056" y="262978"/>
            <a:chExt cx="8218507" cy="742888"/>
          </a:xfrm>
        </p:grpSpPr>
        <p:cxnSp>
          <p:nvCxnSpPr>
            <p:cNvPr id="4" name="直接连接符 3"/>
            <p:cNvCxnSpPr/>
            <p:nvPr/>
          </p:nvCxnSpPr>
          <p:spPr>
            <a:xfrm flipV="1">
              <a:off x="504056" y="886691"/>
              <a:ext cx="6741871" cy="1542"/>
            </a:xfrm>
            <a:prstGeom prst="line">
              <a:avLst/>
            </a:prstGeom>
            <a:ln w="44450">
              <a:solidFill>
                <a:srgbClr val="FFC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/>
            <p:cNvSpPr/>
            <p:nvPr/>
          </p:nvSpPr>
          <p:spPr>
            <a:xfrm rot="21075228">
              <a:off x="7154528" y="262978"/>
              <a:ext cx="1568035" cy="74288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문법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431800" y="2084705"/>
            <a:ext cx="8281035" cy="3969385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rgbClr val="FFC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例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1) 선생님 덕분에 한국말을 잘 하게 되었어요.</a:t>
            </a:r>
          </a:p>
          <a:p>
            <a:pPr>
              <a:lnSpc>
                <a:spcPct val="150000"/>
              </a:lnSpc>
            </a:pPr>
            <a:r>
              <a:rPr sz="2000" dirty="0">
                <a:latin typeface="宋体" panose="02010600030101010101" pitchFamily="2" charset="-122"/>
                <a:ea typeface="宋体" panose="02010600030101010101" pitchFamily="2" charset="-122"/>
              </a:rPr>
              <a:t>    多亏了老师，现在我的韩国语说得很好。</a:t>
            </a:r>
            <a:endParaRPr sz="2400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>
              <a:lnSpc>
                <a:spcPct val="150000"/>
              </a:lnSpc>
            </a:pPr>
            <a:endParaRPr sz="2400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2) 친구들 덕분에 유학 생활을 즐겁게 보냈어요.</a:t>
            </a:r>
          </a:p>
          <a:p>
            <a:pPr>
              <a:lnSpc>
                <a:spcPct val="150000"/>
              </a:lnSpc>
            </a:pPr>
            <a:r>
              <a:rPr sz="2000" dirty="0">
                <a:latin typeface="宋体" panose="02010600030101010101" pitchFamily="2" charset="-122"/>
                <a:ea typeface="宋体" panose="02010600030101010101" pitchFamily="2" charset="-122"/>
              </a:rPr>
              <a:t>   托朋友们的福，我的留学生活过得很愉快。</a:t>
            </a:r>
            <a:endParaRPr sz="2400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>
              <a:lnSpc>
                <a:spcPct val="150000"/>
              </a:lnSpc>
            </a:pPr>
            <a:endParaRPr sz="2000" b="1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sz="2000" b="1" dirty="0">
                <a:latin typeface="Batang" panose="02030600000101010101" pitchFamily="18" charset="-127"/>
                <a:ea typeface="Batang" panose="02030600000101010101" pitchFamily="18" charset="-127"/>
              </a:rPr>
              <a:t>   </a:t>
            </a:r>
            <a:r>
              <a:rPr sz="1700" dirty="0">
                <a:latin typeface="Batang" panose="02030600000101010101" pitchFamily="18" charset="-127"/>
                <a:ea typeface="Batang" panose="02030600000101010101" pitchFamily="18" charset="-127"/>
              </a:rPr>
              <a:t>　</a:t>
            </a: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　　　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700" y="2701049"/>
            <a:ext cx="596900" cy="68695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700" y="4230071"/>
            <a:ext cx="596900" cy="68695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65275" y="2631440"/>
            <a:ext cx="6925945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Batang" panose="02030600000101010101" pitchFamily="18" charset="-127"/>
                <a:ea typeface="Batang" panose="02030600000101010101" pitchFamily="18" charset="-127"/>
              </a:rPr>
              <a:t>아까 일기예보 보니까 내일 비 올 모양이던데</a:t>
            </a:r>
          </a:p>
          <a:p>
            <a:endParaRPr lang="zh-CN" altLang="en-US" sz="3600" dirty="0"/>
          </a:p>
          <a:p>
            <a:r>
              <a:rPr lang="zh-CN" altLang="en-US" sz="3600" dirty="0">
                <a:latin typeface="Batang" panose="02030600000101010101" pitchFamily="18" charset="-127"/>
                <a:ea typeface="Batang" panose="02030600000101010101" pitchFamily="18" charset="-127"/>
              </a:rPr>
              <a:t>여러분은 어떤 거짓말을 해 보았나요?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401782" y="969818"/>
            <a:ext cx="6442364" cy="22058"/>
          </a:xfrm>
          <a:prstGeom prst="line">
            <a:avLst/>
          </a:prstGeom>
          <a:ln w="44450">
            <a:solidFill>
              <a:srgbClr val="F66996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 rot="21075228">
            <a:off x="6730031" y="220871"/>
            <a:ext cx="2020291" cy="774306"/>
          </a:xfrm>
          <a:prstGeom prst="rect">
            <a:avLst/>
          </a:prstGeom>
          <a:solidFill>
            <a:srgbClr val="F66996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도입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1" y="1268760"/>
            <a:ext cx="7560839" cy="60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8750" y="825500"/>
            <a:ext cx="8717915" cy="544639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zh-CN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04056" y="262978"/>
            <a:ext cx="8218507" cy="742888"/>
            <a:chOff x="504056" y="262978"/>
            <a:chExt cx="8218507" cy="742888"/>
          </a:xfrm>
        </p:grpSpPr>
        <p:cxnSp>
          <p:nvCxnSpPr>
            <p:cNvPr id="4" name="直接连接符 3"/>
            <p:cNvCxnSpPr/>
            <p:nvPr/>
          </p:nvCxnSpPr>
          <p:spPr>
            <a:xfrm flipV="1">
              <a:off x="504056" y="886691"/>
              <a:ext cx="6741871" cy="1542"/>
            </a:xfrm>
            <a:prstGeom prst="line">
              <a:avLst/>
            </a:prstGeom>
            <a:ln w="44450">
              <a:solidFill>
                <a:srgbClr val="FFC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/>
            <p:cNvSpPr/>
            <p:nvPr/>
          </p:nvSpPr>
          <p:spPr>
            <a:xfrm rot="21075228">
              <a:off x="7154528" y="262978"/>
              <a:ext cx="1568035" cy="74288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문법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440055" y="1268730"/>
            <a:ext cx="8154670" cy="4523105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3) 가: 오늘 이 자리에 있기까지 누구의 힘이 제일 컸어요?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宋体" panose="02010600030101010101" pitchFamily="2" charset="-122"/>
                <a:ea typeface="宋体" panose="02010600030101010101" pitchFamily="2" charset="-122"/>
              </a:rPr>
              <a:t>      今天你能站在这里，谁对你的帮助最大?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   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    나: 제가 잘 될 수 있었던 건 모두 저희 엄마 덕분이에요.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宋体" panose="02010600030101010101" pitchFamily="2" charset="-122"/>
                <a:ea typeface="宋体" panose="02010600030101010101" pitchFamily="2" charset="-122"/>
              </a:rPr>
              <a:t>      多亏我的母亲，我才能取得今天的成绩。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4) 가: 이 먼 곳까지 어떻게 왔어요?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    나: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5) 가: 이번 기말고사에서 어떻게 1등을 했어요?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   나: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</a:t>
            </a:r>
            <a:r>
              <a:rPr sz="2000" b="1" dirty="0">
                <a:latin typeface="Batang" panose="02030600000101010101" pitchFamily="18" charset="-127"/>
                <a:ea typeface="Batang" panose="02030600000101010101" pitchFamily="18" charset="-127"/>
              </a:rPr>
              <a:t>　</a:t>
            </a: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　　　　　　　　　　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1" y="1268760"/>
            <a:ext cx="7560839" cy="60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3040" y="886460"/>
            <a:ext cx="8757285" cy="58159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400" b="1" dirty="0">
                <a:latin typeface="+mj-ea"/>
                <a:ea typeface="+mj-ea"/>
              </a:rPr>
              <a:t>2. </a:t>
            </a:r>
            <a:r>
              <a:rPr sz="2400" b="1" dirty="0"/>
              <a:t>～(으)ㄴ/는 바</a:t>
            </a:r>
          </a:p>
          <a:p>
            <a:pPr>
              <a:lnSpc>
                <a:spcPct val="150000"/>
              </a:lnSpc>
            </a:pPr>
            <a:r>
              <a:rPr sz="2000" b="1" dirty="0">
                <a:latin typeface="宋体" panose="02010600030101010101" pitchFamily="2" charset="-122"/>
                <a:ea typeface="宋体" panose="02010600030101010101" pitchFamily="2" charset="-122"/>
              </a:rPr>
              <a:t>惯用型，接在动词词干后，后面添加助词，构成句子的主语、宾语或状语，指代前面所述的内容。当后面不添加助词或者谓语时，可用作表示条件或根据的先行分句，多用于书面语。</a:t>
            </a:r>
          </a:p>
          <a:p>
            <a:pPr>
              <a:lnSpc>
                <a:spcPct val="150000"/>
              </a:lnSpc>
            </a:pPr>
            <a:endParaRPr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04056" y="262978"/>
            <a:ext cx="8218507" cy="742888"/>
            <a:chOff x="504056" y="262978"/>
            <a:chExt cx="8218507" cy="742888"/>
          </a:xfrm>
        </p:grpSpPr>
        <p:cxnSp>
          <p:nvCxnSpPr>
            <p:cNvPr id="4" name="直接连接符 3"/>
            <p:cNvCxnSpPr/>
            <p:nvPr/>
          </p:nvCxnSpPr>
          <p:spPr>
            <a:xfrm flipV="1">
              <a:off x="504056" y="886691"/>
              <a:ext cx="6741871" cy="1542"/>
            </a:xfrm>
            <a:prstGeom prst="line">
              <a:avLst/>
            </a:prstGeom>
            <a:ln w="44450">
              <a:solidFill>
                <a:srgbClr val="FFC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/>
            <p:cNvSpPr/>
            <p:nvPr/>
          </p:nvSpPr>
          <p:spPr>
            <a:xfrm rot="21075228">
              <a:off x="7154528" y="262978"/>
              <a:ext cx="1568035" cy="74288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문법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50520" y="2999105"/>
            <a:ext cx="8281035" cy="2676525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rgbClr val="FFC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例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1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) 생각한 바를 모두 말씀해 주세요.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宋体" panose="02010600030101010101" pitchFamily="2" charset="-122"/>
                <a:ea typeface="宋体" panose="02010600030101010101" pitchFamily="2" charset="-122"/>
              </a:rPr>
              <a:t>   请把你所想的都说出来吧。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2) 설문조사를 한 바 그 결과는 다음과 같습니다.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宋体" panose="02010600030101010101" pitchFamily="2" charset="-122"/>
                <a:ea typeface="宋体" panose="02010600030101010101" pitchFamily="2" charset="-122"/>
              </a:rPr>
              <a:t>   问卷调查的结果如下。</a:t>
            </a:r>
            <a:r>
              <a:rPr sz="2000" b="1" dirty="0">
                <a:latin typeface="Batang" panose="02030600000101010101" pitchFamily="18" charset="-127"/>
                <a:ea typeface="Batang" panose="02030600000101010101" pitchFamily="18" charset="-127"/>
              </a:rPr>
              <a:t>   </a:t>
            </a:r>
            <a:r>
              <a:rPr sz="1700" dirty="0">
                <a:latin typeface="Batang" panose="02030600000101010101" pitchFamily="18" charset="-127"/>
                <a:ea typeface="Batang" panose="02030600000101010101" pitchFamily="18" charset="-127"/>
              </a:rPr>
              <a:t>　</a:t>
            </a: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　　　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1" y="1268760"/>
            <a:ext cx="7560839" cy="60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8115" y="825500"/>
            <a:ext cx="8838565" cy="544639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zh-CN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04056" y="262978"/>
            <a:ext cx="8218507" cy="742888"/>
            <a:chOff x="504056" y="262978"/>
            <a:chExt cx="8218507" cy="742888"/>
          </a:xfrm>
        </p:grpSpPr>
        <p:cxnSp>
          <p:nvCxnSpPr>
            <p:cNvPr id="4" name="直接连接符 3"/>
            <p:cNvCxnSpPr/>
            <p:nvPr/>
          </p:nvCxnSpPr>
          <p:spPr>
            <a:xfrm flipV="1">
              <a:off x="504056" y="886691"/>
              <a:ext cx="6741871" cy="1542"/>
            </a:xfrm>
            <a:prstGeom prst="line">
              <a:avLst/>
            </a:prstGeom>
            <a:ln w="44450">
              <a:solidFill>
                <a:srgbClr val="FFC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/>
            <p:cNvSpPr/>
            <p:nvPr/>
          </p:nvSpPr>
          <p:spPr>
            <a:xfrm rot="21075228">
              <a:off x="7154528" y="262978"/>
              <a:ext cx="1568035" cy="74288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문법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444500" y="1167765"/>
            <a:ext cx="8265795" cy="4523105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가: 올해 등록금이 싸진다는 소식 들었어요?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     你听说今年学费下调的消息了吗?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나: 제가 들은 바에는 올해 등록금이 또 오른다고 하던대요.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     我听说的是今年学费又会上调呀。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4) 가: 요즘 물가가 자꾸 올라가는 것을 어떻게 생각해요?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    나: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5) 가: 선생님의 말씀을 듣고 어땠어요?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    나: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 　　</a:t>
            </a:r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　　　</a:t>
            </a: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　　　　　　　　　　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1" y="1268760"/>
            <a:ext cx="7560839" cy="60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3040" y="886460"/>
            <a:ext cx="8757285" cy="553910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 b="1" dirty="0">
                <a:latin typeface="+mj-ea"/>
                <a:ea typeface="+mj-ea"/>
              </a:rPr>
              <a:t>3. ～에 따르면</a:t>
            </a:r>
          </a:p>
          <a:p>
            <a:pPr>
              <a:lnSpc>
                <a:spcPct val="150000"/>
              </a:lnSpc>
            </a:pPr>
            <a:r>
              <a:rPr sz="2000" b="1" dirty="0">
                <a:latin typeface="宋体" panose="02010600030101010101" pitchFamily="2" charset="-122"/>
                <a:ea typeface="宋体" panose="02010600030101010101" pitchFamily="2" charset="-122"/>
              </a:rPr>
              <a:t>惯用型，接在名词后，表示“根据、依据”的意思。</a:t>
            </a:r>
          </a:p>
          <a:p>
            <a:pPr>
              <a:lnSpc>
                <a:spcPct val="150000"/>
              </a:lnSpc>
            </a:pPr>
            <a:endParaRPr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04056" y="262978"/>
            <a:ext cx="8218507" cy="742888"/>
            <a:chOff x="504056" y="262978"/>
            <a:chExt cx="8218507" cy="742888"/>
          </a:xfrm>
        </p:grpSpPr>
        <p:cxnSp>
          <p:nvCxnSpPr>
            <p:cNvPr id="4" name="直接连接符 3"/>
            <p:cNvCxnSpPr/>
            <p:nvPr/>
          </p:nvCxnSpPr>
          <p:spPr>
            <a:xfrm flipV="1">
              <a:off x="504056" y="886691"/>
              <a:ext cx="6741871" cy="1542"/>
            </a:xfrm>
            <a:prstGeom prst="line">
              <a:avLst/>
            </a:prstGeom>
            <a:ln w="44450">
              <a:solidFill>
                <a:srgbClr val="FFC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/>
            <p:cNvSpPr/>
            <p:nvPr/>
          </p:nvSpPr>
          <p:spPr>
            <a:xfrm rot="21075228">
              <a:off x="7154528" y="262978"/>
              <a:ext cx="1568035" cy="74288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문법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30835" y="2314575"/>
            <a:ext cx="8281035" cy="3599815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rgbClr val="FFC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例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1) 일기예보에 따르면 내일 비가 온대요.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宋体" panose="02010600030101010101" pitchFamily="2" charset="-122"/>
                <a:ea typeface="宋体" panose="02010600030101010101" pitchFamily="2" charset="-122"/>
              </a:rPr>
              <a:t>   天气预报说明天下雨。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2) 정부 발표에 따르면 내년부터는 물가가 안정될 거래요.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宋体" panose="02010600030101010101" pitchFamily="2" charset="-122"/>
                <a:ea typeface="宋体" panose="02010600030101010101" pitchFamily="2" charset="-122"/>
              </a:rPr>
              <a:t>   政府报告称明年开始物价将会稳定下来。</a:t>
            </a:r>
          </a:p>
          <a:p>
            <a:pPr>
              <a:lnSpc>
                <a:spcPct val="150000"/>
              </a:lnSpc>
            </a:pPr>
            <a:endParaRPr sz="2000" b="1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sz="2000" b="1" dirty="0">
                <a:latin typeface="Batang" panose="02030600000101010101" pitchFamily="18" charset="-127"/>
                <a:ea typeface="Batang" panose="02030600000101010101" pitchFamily="18" charset="-127"/>
              </a:rPr>
              <a:t>   </a:t>
            </a:r>
            <a:r>
              <a:rPr sz="1700" dirty="0">
                <a:latin typeface="Batang" panose="02030600000101010101" pitchFamily="18" charset="-127"/>
                <a:ea typeface="Batang" panose="02030600000101010101" pitchFamily="18" charset="-127"/>
              </a:rPr>
              <a:t>　</a:t>
            </a: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　　　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1" y="1268760"/>
            <a:ext cx="7560839" cy="60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9375" y="886460"/>
            <a:ext cx="8999220" cy="590804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zh-CN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04056" y="262978"/>
            <a:ext cx="8218507" cy="742888"/>
            <a:chOff x="504056" y="262978"/>
            <a:chExt cx="8218507" cy="742888"/>
          </a:xfrm>
        </p:grpSpPr>
        <p:cxnSp>
          <p:nvCxnSpPr>
            <p:cNvPr id="4" name="直接连接符 3"/>
            <p:cNvCxnSpPr/>
            <p:nvPr/>
          </p:nvCxnSpPr>
          <p:spPr>
            <a:xfrm flipV="1">
              <a:off x="504056" y="886691"/>
              <a:ext cx="6741871" cy="1542"/>
            </a:xfrm>
            <a:prstGeom prst="line">
              <a:avLst/>
            </a:prstGeom>
            <a:ln w="44450">
              <a:solidFill>
                <a:srgbClr val="FFC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/>
            <p:cNvSpPr/>
            <p:nvPr/>
          </p:nvSpPr>
          <p:spPr>
            <a:xfrm rot="21075228">
              <a:off x="7154528" y="262978"/>
              <a:ext cx="1568035" cy="74288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문법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194945" y="1268730"/>
            <a:ext cx="8753475" cy="5077460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3) 가: 요즘 성민 씨가 통 안 보이던데 어디 간 지 알아요?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宋体" panose="02010600030101010101" pitchFamily="2" charset="-122"/>
                <a:ea typeface="宋体" panose="02010600030101010101" pitchFamily="2" charset="-122"/>
              </a:rPr>
              <a:t>      最近完全看不见成民，你知道他去哪儿了吗?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    나: 반 친구들 말에 따르면 성민 씨가 고향에서 아직 안 돌 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         아왔대요.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宋体" panose="02010600030101010101" pitchFamily="2" charset="-122"/>
                <a:ea typeface="宋体" panose="02010600030101010101" pitchFamily="2" charset="-122"/>
              </a:rPr>
              <a:t>      据他的同班同学说，他还没从老家回来呢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。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4) 가: 요즘 유행하는 눈병에 어떻게 하면 안 걸릴 수 있을까요?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    나: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　　　　　　　　　　　　　　　　　　　　　　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5) 가: 요즘 비가 너무 자주 오는 것 같아요</a:t>
            </a:r>
            <a:r>
              <a:rPr 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    나: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　　</a:t>
            </a:r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　　　</a:t>
            </a: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　　　　　　　　　　　</a:t>
            </a:r>
          </a:p>
        </p:txBody>
      </p:sp>
      <p:sp>
        <p:nvSpPr>
          <p:cNvPr id="8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564282" y="366042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289560" y="2345690"/>
            <a:ext cx="8587105" cy="1188085"/>
          </a:xfrm>
          <a:prstGeom prst="roundRect">
            <a:avLst/>
          </a:prstGeom>
          <a:solidFill>
            <a:schemeClr val="bg1">
              <a:lumMod val="8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zh-CN" sz="2400" dirty="0">
                <a:solidFill>
                  <a:srgbClr val="002060"/>
                </a:solidFill>
              </a:rPr>
              <a:t>      </a:t>
            </a:r>
            <a:r>
              <a:rPr kumimoji="1" lang="zh-CN" altLang="en-US" sz="2400" dirty="0">
                <a:solidFill>
                  <a:srgbClr val="002060"/>
                </a:solidFill>
              </a:rPr>
              <a:t>친구 / 예쁘다 / 차려 입다 / 소개팅</a:t>
            </a:r>
          </a:p>
          <a:p>
            <a:r>
              <a:rPr kumimoji="1" lang="zh-CN" altLang="en-US" sz="2400" dirty="0">
                <a:solidFill>
                  <a:srgbClr val="002060"/>
                </a:solidFill>
              </a:rPr>
              <a:t> → </a:t>
            </a:r>
            <a:r>
              <a:rPr kumimoji="1" lang="zh-CN" altLang="en-US" sz="2400" u="sng" dirty="0">
                <a:solidFill>
                  <a:srgbClr val="002060"/>
                </a:solidFill>
              </a:rPr>
              <a:t>친구가 예쁘게 차려 입은 걸 보니 소개팅에 갈 모양이에요.</a:t>
            </a:r>
          </a:p>
        </p:txBody>
      </p:sp>
      <p:sp>
        <p:nvSpPr>
          <p:cNvPr id="6" name="矩形 5">
            <a:hlinkClick r:id="rId3" action="ppaction://hlinkfile"/>
          </p:cNvPr>
          <p:cNvSpPr/>
          <p:nvPr/>
        </p:nvSpPr>
        <p:spPr>
          <a:xfrm>
            <a:off x="504190" y="875665"/>
            <a:ext cx="8440420" cy="14700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1.‘ ～ㄹ 모양이다’ 를 이용하여 보기와 같이 문장을 완성해 보세요</a:t>
            </a:r>
            <a:r>
              <a:rPr lang="zh-CN" altLang="en-US" sz="2800" b="1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.</a:t>
            </a:r>
          </a:p>
        </p:txBody>
      </p:sp>
      <p:sp>
        <p:nvSpPr>
          <p:cNvPr id="2" name="矩形 1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3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374650" y="3790950"/>
            <a:ext cx="8271510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40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1. 밖 / 바람 / 불다 / 춥다</a:t>
            </a:r>
          </a:p>
          <a:p>
            <a:pPr fontAlgn="auto">
              <a:lnSpc>
                <a:spcPct val="150000"/>
              </a:lnSpc>
            </a:pPr>
            <a:r>
              <a:rPr lang="en-US" altLang="zh-CN" sz="240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→</a:t>
            </a:r>
            <a:r>
              <a:rPr lang="zh-CN" altLang="en-US" sz="240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_________________________________________</a:t>
            </a:r>
          </a:p>
          <a:p>
            <a:pPr fontAlgn="auto"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2.웨이빈 / 짐 / 싸다 / 여행가다</a:t>
            </a:r>
          </a:p>
          <a:p>
            <a:pPr fontAlgn="auto"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→_______________________________________________</a:t>
            </a:r>
            <a:endParaRPr lang="zh-CN" altLang="en-US" sz="2400">
              <a:solidFill>
                <a:schemeClr val="tx1"/>
              </a:solidFill>
              <a:latin typeface="Batang" panose="02030600000101010101" pitchFamily="18" charset="-127"/>
              <a:ea typeface="Batang" panose="02030600000101010101" pitchFamily="18" charset="-127"/>
              <a:sym typeface="+mn-ea"/>
            </a:endParaRPr>
          </a:p>
          <a:p>
            <a:endParaRPr kumimoji="1" lang="zh-CN" altLang="en-US" sz="2400" b="1" dirty="0">
              <a:solidFill>
                <a:schemeClr val="tx1"/>
              </a:solidFill>
              <a:latin typeface="Batang" panose="02030600000101010101" pitchFamily="18" charset="-127"/>
              <a:ea typeface="Batang" panose="02030600000101010101" pitchFamily="18" charset="-127"/>
              <a:sym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38835" y="4414520"/>
            <a:ext cx="62350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밖에 바람이 부는 걸 보니 추울 모양이에요.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29615" y="5517515"/>
            <a:ext cx="71691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웨이빈 씨가 짐을 싸는 걸 보니 여행갈 모양이에요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3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356235" y="1286510"/>
            <a:ext cx="8663940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40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3.정성민 / 아직 / 안 오다 / 이번 모임 / 불참하다</a:t>
            </a:r>
          </a:p>
          <a:p>
            <a:pPr fontAlgn="auto">
              <a:lnSpc>
                <a:spcPct val="150000"/>
              </a:lnSpc>
            </a:pPr>
            <a:r>
              <a:rPr lang="en-US" altLang="zh-CN" sz="240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→</a:t>
            </a:r>
            <a:r>
              <a:rPr lang="zh-CN" altLang="en-US" sz="240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_______________________________________________</a:t>
            </a:r>
          </a:p>
          <a:p>
            <a:pPr fontAlgn="auto"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____________________</a:t>
            </a:r>
          </a:p>
          <a:p>
            <a:pPr fontAlgn="auto"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4.친구들 / 초대하다 / 집 / 파티하다</a:t>
            </a:r>
          </a:p>
          <a:p>
            <a:pPr fontAlgn="auto"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→_____________________________________________________</a:t>
            </a:r>
            <a:endParaRPr lang="zh-CN" altLang="en-US" sz="2400">
              <a:solidFill>
                <a:schemeClr val="tx1"/>
              </a:solidFill>
              <a:latin typeface="Batang" panose="02030600000101010101" pitchFamily="18" charset="-127"/>
              <a:ea typeface="Batang" panose="02030600000101010101" pitchFamily="18" charset="-127"/>
              <a:sym typeface="+mn-ea"/>
            </a:endParaRPr>
          </a:p>
          <a:p>
            <a:endParaRPr kumimoji="1" lang="en-US" altLang="zh-CN" sz="2400" dirty="0">
              <a:solidFill>
                <a:schemeClr val="tx1"/>
              </a:solidFill>
              <a:latin typeface="Batang" panose="02030600000101010101" pitchFamily="18" charset="-127"/>
              <a:ea typeface="Batang" panose="02030600000101010101" pitchFamily="18" charset="-127"/>
              <a:sym typeface="+mn-ea"/>
            </a:endParaRPr>
          </a:p>
          <a:p>
            <a:r>
              <a:rPr kumimoji="1" lang="en-US" altLang="zh-CN" sz="2400" dirty="0">
                <a:solidFill>
                  <a:schemeClr val="tx1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5.열심히 / 노래하다 / 노래 대회 / 참가하다</a:t>
            </a:r>
          </a:p>
          <a:p>
            <a:r>
              <a:rPr kumimoji="1" lang="en-US" altLang="zh-CN" sz="2400" dirty="0">
                <a:solidFill>
                  <a:schemeClr val="tx1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→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____________________________________________________</a:t>
            </a:r>
            <a:endParaRPr kumimoji="1" lang="en-US" altLang="zh-CN" sz="2400" dirty="0">
              <a:solidFill>
                <a:schemeClr val="tx1"/>
              </a:solidFill>
              <a:latin typeface="Batang" panose="02030600000101010101" pitchFamily="18" charset="-127"/>
              <a:ea typeface="Batang" panose="02030600000101010101" pitchFamily="18" charset="-127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03275" y="1912620"/>
            <a:ext cx="65779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정성민 씨가 아직 안 오는 걸 보니 이번 모임에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03275" y="2474595"/>
            <a:ext cx="28905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불참할 모양이에요.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03275" y="3545840"/>
            <a:ext cx="81324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친구들을 초대하는 걸 보니 집에서 파티를 할 모양이에요.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10565" y="4721225"/>
            <a:ext cx="81324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열심히 노래하는 걸 보니 노래 대회에 참가할 모양이에요.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/>
      <p:bldP spid="5" grpId="0"/>
      <p:bldP spid="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92075" y="2999105"/>
            <a:ext cx="8911590" cy="2569845"/>
          </a:xfrm>
          <a:prstGeom prst="roundRect">
            <a:avLst/>
          </a:prstGeom>
          <a:solidFill>
            <a:schemeClr val="bg1">
              <a:lumMod val="8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lnSpc>
                <a:spcPct val="150000"/>
              </a:lnSpc>
            </a:pPr>
            <a:r>
              <a:rPr kumimoji="1" lang="zh-CN" altLang="en-US" sz="2800" b="1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웨이빈: 요즘 스트레스 때문에 잠을 못 잤더니 피곤하 </a:t>
            </a:r>
          </a:p>
          <a:p>
            <a:pPr fontAlgn="auto">
              <a:lnSpc>
                <a:spcPct val="150000"/>
              </a:lnSpc>
            </a:pPr>
            <a:r>
              <a:rPr kumimoji="1" lang="zh-CN" altLang="en-US" sz="2800" b="1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          네요.</a:t>
            </a:r>
          </a:p>
          <a:p>
            <a:pPr fontAlgn="auto">
              <a:lnSpc>
                <a:spcPct val="150000"/>
              </a:lnSpc>
            </a:pPr>
            <a:r>
              <a:rPr kumimoji="1" lang="zh-CN" altLang="en-US" sz="2800" b="1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양메이: </a:t>
            </a:r>
            <a:r>
              <a:rPr kumimoji="1" lang="zh-CN" altLang="en-US" sz="2800" b="1" u="sng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스트레스도 오래 되면 만병의 근원이 되는 법</a:t>
            </a:r>
          </a:p>
          <a:p>
            <a:pPr fontAlgn="auto">
              <a:lnSpc>
                <a:spcPct val="150000"/>
              </a:lnSpc>
            </a:pPr>
            <a:r>
              <a:rPr kumimoji="1" lang="zh-CN" altLang="en-US" sz="2800" b="1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          </a:t>
            </a:r>
            <a:r>
              <a:rPr kumimoji="1" lang="zh-CN" altLang="en-US" sz="2800" b="1" u="sng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이에요.</a:t>
            </a:r>
          </a:p>
        </p:txBody>
      </p:sp>
      <p:sp>
        <p:nvSpPr>
          <p:cNvPr id="6" name="矩形 5">
            <a:hlinkClick r:id="rId3" action="ppaction://hlinkfile"/>
          </p:cNvPr>
          <p:cNvSpPr/>
          <p:nvPr/>
        </p:nvSpPr>
        <p:spPr>
          <a:xfrm>
            <a:off x="504190" y="875665"/>
            <a:ext cx="8369300" cy="14700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800" b="1" dirty="0">
                <a:solidFill>
                  <a:prstClr val="black"/>
                </a:solidFill>
                <a:cs typeface="+mn-ea"/>
                <a:sym typeface="+mn-lt"/>
              </a:rPr>
              <a:t>2.</a:t>
            </a:r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‘～는 법이다’ 를 이용하여 보기와 같이 다음  </a:t>
            </a:r>
          </a:p>
          <a:p>
            <a:pPr>
              <a:lnSpc>
                <a:spcPct val="160000"/>
              </a:lnSpc>
            </a:pPr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    대화를 완성해 보세요.</a:t>
            </a:r>
          </a:p>
        </p:txBody>
      </p:sp>
      <p:sp>
        <p:nvSpPr>
          <p:cNvPr id="2" name="矩形 1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3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圆角矩形 17"/>
          <p:cNvSpPr/>
          <p:nvPr/>
        </p:nvSpPr>
        <p:spPr>
          <a:xfrm>
            <a:off x="324485" y="3763645"/>
            <a:ext cx="8495030" cy="1718310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2. 양메이: 저번 주에 운동회 준비로 좀 무리했더니 감기에 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           걸렸어요.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김지은: 원래 피곤하면___________________________</a:t>
            </a: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</a:t>
            </a:r>
            <a:endParaRPr kumimoji="1" lang="zh-CN" altLang="en-US" sz="240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34645" y="1323340"/>
            <a:ext cx="8495030" cy="1854200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1.양메이: 오늘 집 생각이 나요. 아프니까 엄마가 더 보고 싶     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         은 것 같아요.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김지은: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______________________________________________</a:t>
            </a: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　 </a:t>
            </a:r>
            <a:endParaRPr kumimoji="1" lang="zh-CN" altLang="en-US" sz="240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16405" y="2526030"/>
            <a:ext cx="60166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원래 아프면 집 생각이 나는 법이에요.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050030" y="4935220"/>
            <a:ext cx="43738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감기에 걸리는 법이에요.</a:t>
            </a:r>
          </a:p>
        </p:txBody>
      </p:sp>
      <p:sp>
        <p:nvSpPr>
          <p:cNvPr id="2" name="矩形 1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5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346710" y="5011420"/>
            <a:ext cx="8451850" cy="1764030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5. 정성민: 오늘 밖에 비 오는데 뭐 먹을까요?</a:t>
            </a:r>
          </a:p>
          <a:p>
            <a:pPr>
              <a:lnSpc>
                <a:spcPct val="150000"/>
              </a:lnSpc>
            </a:pP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헤럴드: 라면 먹죠. 비 오는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       ____________________</a:t>
            </a:r>
            <a:endParaRPr lang="zh-CN" altLang="en-US" sz="2400" dirty="0">
              <a:solidFill>
                <a:prstClr val="black"/>
              </a:solidFill>
              <a:latin typeface="Batang" panose="02030600000101010101" pitchFamily="18" charset="-127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346075" y="3186430"/>
            <a:ext cx="8451850" cy="1718310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4. </a:t>
            </a: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김지은: 원래 무서운 선생님이셨는데 선생님께서 좀 변하신 것 같아요.</a:t>
            </a:r>
          </a:p>
          <a:p>
            <a:pPr>
              <a:lnSpc>
                <a:spcPct val="150000"/>
              </a:lnSpc>
            </a:pP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양메이: 나이가 들면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________________________________.</a:t>
            </a:r>
            <a:endParaRPr lang="zh-CN" altLang="en-US" sz="2400" dirty="0">
              <a:solidFill>
                <a:prstClr val="black"/>
              </a:solidFill>
              <a:latin typeface="Batang" panose="02030600000101010101" pitchFamily="18" charset="-127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46075" y="1123950"/>
            <a:ext cx="8452485" cy="201104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3. 김지은: 원래 무서운 선생님이셨는데 선생님께서 좀 변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           하신 것 같아요.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양메이: 나이가 들면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__________________________________ </a:t>
            </a:r>
            <a:endParaRPr kumimoji="1" lang="zh-CN" altLang="en-US" sz="240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25190" y="2416175"/>
            <a:ext cx="51206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생일인 사람이 밥을 사는 법이에요.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425190" y="4373245"/>
            <a:ext cx="52006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사람이 부드러워지는 법이에요.</a:t>
            </a:r>
          </a:p>
        </p:txBody>
      </p:sp>
      <p:sp>
        <p:nvSpPr>
          <p:cNvPr id="2" name="矩形 1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5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4236085" y="5662930"/>
            <a:ext cx="42214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날에는 라면을 먹어야 하는 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570990" y="6233160"/>
            <a:ext cx="34899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법이거든요. </a:t>
            </a:r>
            <a:endParaRPr lang="zh-CN" sz="2400" b="1" dirty="0">
              <a:solidFill>
                <a:srgbClr val="7030A0"/>
              </a:solidFill>
              <a:latin typeface="Batang" panose="02030600000101010101" pitchFamily="18" charset="-127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6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772270" y="1861546"/>
          <a:ext cx="7611324" cy="3212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8112"/>
                <a:gridCol w="2545844"/>
                <a:gridCol w="504056"/>
                <a:gridCol w="1008112"/>
                <a:gridCol w="2545200"/>
              </a:tblGrid>
              <a:tr h="878860">
                <a:tc>
                  <a:txBody>
                    <a:bodyPr/>
                    <a:lstStyle/>
                    <a:p>
                      <a:pPr algn="ctr"/>
                      <a:endParaRPr lang="en-US" altLang="zh-CN" sz="400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altLang="zh-CN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  <a:p>
                      <a:pPr algn="l"/>
                      <a:r>
                        <a:rPr lang="ko-KR" altLang="en-US" sz="2800" kern="1200" dirty="0" smtClean="0">
                          <a:solidFill>
                            <a:srgbClr val="F66996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본문</a:t>
                      </a:r>
                      <a:r>
                        <a:rPr lang="en-US" altLang="ko-KR" sz="2800" kern="1200" dirty="0" smtClean="0">
                          <a:solidFill>
                            <a:srgbClr val="F66996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1</a:t>
                      </a:r>
                      <a:endParaRPr lang="en-US" altLang="ko-KR" sz="2800" kern="1200" dirty="0">
                        <a:solidFill>
                          <a:srgbClr val="F66996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  <a:p>
                      <a:pPr algn="l"/>
                      <a:endParaRPr lang="en-US" altLang="zh-CN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US" altLang="zh-CN" sz="4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ko-KR" altLang="en-US" sz="2800" b="1" kern="1200" dirty="0">
                          <a:solidFill>
                            <a:srgbClr val="F66996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연습</a:t>
                      </a:r>
                      <a:endParaRPr lang="zh-CN" altLang="en-US" sz="2800" b="1" kern="1200" dirty="0">
                        <a:solidFill>
                          <a:srgbClr val="F66996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40000"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2800" b="1" kern="120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40000"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2800" b="1" kern="120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2800" b="1" kern="120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0656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US" altLang="zh-CN" sz="4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ko-KR" altLang="en-US" sz="2800" b="1" kern="1200" dirty="0" smtClean="0">
                          <a:solidFill>
                            <a:srgbClr val="F66996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본문</a:t>
                      </a:r>
                      <a:r>
                        <a:rPr lang="en-US" altLang="ko-KR" sz="2800" b="1" kern="1200" dirty="0" smtClean="0">
                          <a:solidFill>
                            <a:srgbClr val="F66996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2</a:t>
                      </a:r>
                      <a:endParaRPr lang="zh-CN" altLang="en-US" sz="2800" b="1" kern="1200" dirty="0">
                        <a:solidFill>
                          <a:srgbClr val="F66996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US" altLang="zh-CN" sz="4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ko-KR" altLang="en-US" sz="2800" b="1" kern="1200" dirty="0">
                          <a:solidFill>
                            <a:srgbClr val="F66996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보충 내용</a:t>
                      </a:r>
                      <a:endParaRPr lang="zh-CN" altLang="en-US" sz="2800" b="1" kern="1200" dirty="0">
                        <a:solidFill>
                          <a:srgbClr val="F66996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1167101" y="2164449"/>
            <a:ext cx="457200" cy="457200"/>
          </a:xfrm>
          <a:prstGeom prst="rect">
            <a:avLst/>
          </a:prstGeom>
          <a:solidFill>
            <a:srgbClr val="F669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prstClr val="white"/>
                </a:solidFill>
                <a:cs typeface="+mn-ea"/>
                <a:sym typeface="+mn-lt"/>
              </a:rPr>
              <a:t>1</a:t>
            </a:r>
            <a:endParaRPr lang="zh-CN" altLang="en-US" sz="28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167101" y="4319570"/>
            <a:ext cx="457200" cy="457200"/>
          </a:xfrm>
          <a:prstGeom prst="rect">
            <a:avLst/>
          </a:prstGeom>
          <a:solidFill>
            <a:srgbClr val="F669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altLang="zh-CN" sz="2800" b="1" dirty="0">
                <a:solidFill>
                  <a:prstClr val="white"/>
                </a:solidFill>
                <a:cs typeface="+mn-ea"/>
                <a:sym typeface="+mn-lt"/>
              </a:rPr>
              <a:t>2</a:t>
            </a: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5193998" y="2164449"/>
            <a:ext cx="457200" cy="457200"/>
          </a:xfrm>
          <a:prstGeom prst="rect">
            <a:avLst/>
          </a:prstGeom>
          <a:solidFill>
            <a:srgbClr val="F669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altLang="zh-CN" sz="2800" b="1" dirty="0">
                <a:solidFill>
                  <a:prstClr val="white"/>
                </a:solidFill>
                <a:cs typeface="+mn-ea"/>
                <a:sym typeface="+mn-lt"/>
              </a:rPr>
              <a:t>3</a:t>
            </a: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5193998" y="4319570"/>
            <a:ext cx="457200" cy="457200"/>
          </a:xfrm>
          <a:prstGeom prst="rect">
            <a:avLst/>
          </a:prstGeom>
          <a:solidFill>
            <a:srgbClr val="F66996"/>
          </a:solidFill>
          <a:ln>
            <a:solidFill>
              <a:srgbClr val="F669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altLang="zh-CN" sz="2800" b="1" dirty="0">
                <a:solidFill>
                  <a:prstClr val="white"/>
                </a:solidFill>
                <a:cs typeface="+mn-ea"/>
                <a:sym typeface="+mn-lt"/>
              </a:rPr>
              <a:t>4</a:t>
            </a:r>
          </a:p>
        </p:txBody>
      </p:sp>
      <p:sp>
        <p:nvSpPr>
          <p:cNvPr id="2" name="矩形 1"/>
          <p:cNvSpPr/>
          <p:nvPr/>
        </p:nvSpPr>
        <p:spPr>
          <a:xfrm rot="21075228">
            <a:off x="7157315" y="232528"/>
            <a:ext cx="1521022" cy="774306"/>
          </a:xfrm>
          <a:prstGeom prst="rect">
            <a:avLst/>
          </a:prstGeom>
          <a:solidFill>
            <a:srgbClr val="F66996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>
                <a:solidFill>
                  <a:schemeClr val="bg1"/>
                </a:solidFill>
                <a:cs typeface="+mn-ea"/>
                <a:sym typeface="+mn-lt"/>
              </a:rPr>
              <a:t>목차</a:t>
            </a:r>
            <a:endParaRPr lang="zh-CN" altLang="en-US" sz="3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01782" y="969818"/>
            <a:ext cx="7022600" cy="22058"/>
          </a:xfrm>
          <a:prstGeom prst="line">
            <a:avLst/>
          </a:prstGeom>
          <a:ln w="44450">
            <a:solidFill>
              <a:srgbClr val="F66996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504190" y="2246630"/>
            <a:ext cx="8188325" cy="1068705"/>
          </a:xfrm>
          <a:prstGeom prst="roundRect">
            <a:avLst/>
          </a:prstGeom>
          <a:solidFill>
            <a:schemeClr val="bg1">
              <a:lumMod val="8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lnSpc>
                <a:spcPct val="150000"/>
              </a:lnSpc>
            </a:pPr>
            <a:r>
              <a:rPr kumimoji="1" lang="en-US" altLang="zh-CN" sz="2400" b="1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   </a:t>
            </a:r>
            <a:r>
              <a:rPr kumimoji="1" lang="zh-CN" altLang="en-US" sz="2400" b="1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조사를 한 바에 따르면 주식이 점점 떨어지고 있다고 </a:t>
            </a:r>
          </a:p>
          <a:p>
            <a:pPr fontAlgn="auto"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   합니다.</a:t>
            </a:r>
          </a:p>
        </p:txBody>
      </p:sp>
      <p:sp>
        <p:nvSpPr>
          <p:cNvPr id="6" name="矩形 5">
            <a:hlinkClick r:id="rId3" action="ppaction://hlinkfile"/>
          </p:cNvPr>
          <p:cNvSpPr/>
          <p:nvPr/>
        </p:nvSpPr>
        <p:spPr>
          <a:xfrm>
            <a:off x="504190" y="875665"/>
            <a:ext cx="8330565" cy="14700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60000"/>
              </a:lnSpc>
            </a:pPr>
            <a:r>
              <a:rPr lang="en-US" altLang="zh-CN" sz="2800" b="1" dirty="0">
                <a:solidFill>
                  <a:prstClr val="black"/>
                </a:solidFill>
                <a:cs typeface="+mn-ea"/>
                <a:sym typeface="+mn-lt"/>
              </a:rPr>
              <a:t>3.‘～ㄴ/는 바에 따르면’ 을 이용하여 문장을 완성</a:t>
            </a:r>
          </a:p>
          <a:p>
            <a:pPr algn="l">
              <a:lnSpc>
                <a:spcPct val="160000"/>
              </a:lnSpc>
            </a:pPr>
            <a:r>
              <a:rPr lang="en-US" altLang="zh-CN" sz="2800" b="1" dirty="0">
                <a:solidFill>
                  <a:prstClr val="black"/>
                </a:solidFill>
                <a:cs typeface="+mn-ea"/>
                <a:sym typeface="+mn-lt"/>
              </a:rPr>
              <a:t>       보세요.</a:t>
            </a:r>
          </a:p>
        </p:txBody>
      </p:sp>
      <p:sp>
        <p:nvSpPr>
          <p:cNvPr id="2" name="矩形 1"/>
          <p:cNvSpPr/>
          <p:nvPr/>
        </p:nvSpPr>
        <p:spPr>
          <a:xfrm rot="21075228">
            <a:off x="6894882" y="256419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3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608965" y="3431540"/>
            <a:ext cx="834898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latin typeface="Batang" panose="02030600000101010101" pitchFamily="18" charset="-127"/>
                <a:ea typeface="Batang" panose="02030600000101010101" pitchFamily="18" charset="-127"/>
              </a:rPr>
              <a:t>1. </a:t>
            </a:r>
            <a:r>
              <a:rPr lang="zh-CN" altLang="en-US" sz="2400">
                <a:latin typeface="Batang" panose="02030600000101010101" pitchFamily="18" charset="-127"/>
                <a:ea typeface="Batang" panose="02030600000101010101" pitchFamily="18" charset="-127"/>
              </a:rPr>
              <a:t>현장 조사를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_____________________________________</a:t>
            </a:r>
          </a:p>
          <a:p>
            <a:endParaRPr lang="en-US" altLang="ko-KR" sz="2400" dirty="0">
              <a:solidFill>
                <a:prstClr val="black"/>
              </a:solidFill>
              <a:latin typeface="Batang" panose="02030600000101010101" pitchFamily="18" charset="-127"/>
              <a:ea typeface="Batang" panose="02030600000101010101" pitchFamily="18" charset="-127"/>
              <a:cs typeface="+mn-ea"/>
              <a:sym typeface="+mn-lt"/>
            </a:endParaRPr>
          </a:p>
          <a:p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</a:t>
            </a:r>
            <a:endParaRPr lang="zh-CN" altLang="en-US" sz="240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en-US" altLang="zh-CN" sz="2400">
                <a:latin typeface="Batang" panose="02030600000101010101" pitchFamily="18" charset="-127"/>
                <a:ea typeface="Batang" panose="02030600000101010101" pitchFamily="18" charset="-127"/>
              </a:rPr>
              <a:t>2.</a:t>
            </a:r>
            <a:r>
              <a:rPr lang="zh-CN" altLang="en-US" sz="2400">
                <a:latin typeface="Batang" panose="02030600000101010101" pitchFamily="18" charset="-127"/>
                <a:ea typeface="Batang" panose="02030600000101010101" pitchFamily="18" charset="-127"/>
              </a:rPr>
              <a:t> 건강 검진을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_______________________________________</a:t>
            </a:r>
            <a:endParaRPr lang="zh-CN" altLang="en-US" sz="240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endParaRPr lang="zh-CN" altLang="en-US" sz="240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____________________</a:t>
            </a:r>
            <a:endParaRPr lang="zh-CN" altLang="en-US" sz="240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92705" y="3431540"/>
            <a:ext cx="65843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한 바에 따르면 아무 이상이 없다고 합니다.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635885" y="4539615"/>
            <a:ext cx="61988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한 바에 따르면 혈압이 높기 때문에 운동을 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052830" y="5173345"/>
            <a:ext cx="30575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해야 한다고 합니다.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rot="21075228">
            <a:off x="6894882" y="256419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3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452755" y="1411605"/>
            <a:ext cx="8420735" cy="5446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40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>
                <a:latin typeface="Batang" panose="02030600000101010101" pitchFamily="18" charset="-127"/>
                <a:ea typeface="Batang" panose="02030600000101010101" pitchFamily="18" charset="-127"/>
              </a:rPr>
              <a:t>3. 주민들의 불만을 조사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</a:t>
            </a:r>
          </a:p>
          <a:p>
            <a:pPr fontAlgn="auto"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 ____________________________________</a:t>
            </a:r>
            <a:endParaRPr lang="zh-CN" altLang="en-US" sz="240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>
                <a:latin typeface="Batang" panose="02030600000101010101" pitchFamily="18" charset="-127"/>
                <a:ea typeface="Batang" panose="02030600000101010101" pitchFamily="18" charset="-127"/>
              </a:rPr>
              <a:t>4.</a:t>
            </a:r>
            <a:r>
              <a:rPr lang="zh-CN" altLang="en-US" sz="2400">
                <a:latin typeface="Batang" panose="02030600000101010101" pitchFamily="18" charset="-127"/>
                <a:ea typeface="Batang" panose="02030600000101010101" pitchFamily="18" charset="-127"/>
              </a:rPr>
              <a:t> 음주 운전에 대해 벌금을 실시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</a:t>
            </a:r>
          </a:p>
          <a:p>
            <a:pPr fontAlgn="auto"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___________________________________________________</a:t>
            </a:r>
          </a:p>
          <a:p>
            <a:pPr fontAlgn="auto">
              <a:lnSpc>
                <a:spcPct val="150000"/>
              </a:lnSpc>
            </a:pPr>
            <a:endParaRPr lang="zh-CN" altLang="en-US" sz="240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5.</a:t>
            </a:r>
            <a:r>
              <a:rPr lang="zh-CN" altLang="en-US" sz="240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청소년 왕래가 많은 지역을 단속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</a:t>
            </a:r>
          </a:p>
          <a:p>
            <a:pPr fontAlgn="auto"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_______________________________________________</a:t>
            </a:r>
            <a:endParaRPr lang="zh-CN" altLang="en-US" sz="240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 fontAlgn="auto">
              <a:lnSpc>
                <a:spcPct val="150000"/>
              </a:lnSpc>
            </a:pPr>
            <a:endParaRPr lang="zh-CN" altLang="en-US" sz="240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 fontAlgn="auto">
              <a:lnSpc>
                <a:spcPct val="150000"/>
              </a:lnSpc>
            </a:pPr>
            <a:endParaRPr lang="zh-CN" altLang="en-US" sz="240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956685" y="1838960"/>
            <a:ext cx="65779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한 바에  따르 면 관리비에 제일 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997450" y="2997200"/>
            <a:ext cx="40849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한 바에 따르면 약간의 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106805" y="2421890"/>
            <a:ext cx="41713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많은 불만을 호소했습니다.</a:t>
            </a:r>
            <a:endParaRPr lang="en-US" sz="2400" b="1" dirty="0">
              <a:solidFill>
                <a:srgbClr val="7030A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95985" y="3535045"/>
            <a:ext cx="82810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효과는 있었지만 근본적인 문제 해결은 어렵다고 합니다.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5412105" y="4584065"/>
            <a:ext cx="40849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한 바에 따르면 유흥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895985" y="5208905"/>
            <a:ext cx="82810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업소가 많이 분포하고 있는 것을 알 수 있었습니다.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7" grpId="0"/>
      <p:bldP spid="10" grpId="0"/>
      <p:bldP spid="16" grpId="0"/>
      <p:bldP spid="1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504190" y="2246630"/>
            <a:ext cx="6931025" cy="1068705"/>
          </a:xfrm>
          <a:prstGeom prst="roundRect">
            <a:avLst/>
          </a:prstGeom>
          <a:solidFill>
            <a:schemeClr val="bg1">
              <a:lumMod val="8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lnSpc>
                <a:spcPct val="150000"/>
              </a:lnSpc>
            </a:pPr>
            <a:r>
              <a:rPr kumimoji="1" lang="en-US" altLang="zh-CN" sz="2400" b="1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양메이: 저 애기 좀 보세요. 자고 있어요.</a:t>
            </a:r>
          </a:p>
          <a:p>
            <a:pPr fontAlgn="auto">
              <a:lnSpc>
                <a:spcPct val="150000"/>
              </a:lnSpc>
            </a:pPr>
            <a:r>
              <a:rPr kumimoji="1" lang="en-US" altLang="zh-CN" sz="2400" b="1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웨이빈: </a:t>
            </a:r>
            <a:r>
              <a:rPr kumimoji="1" lang="en-US" altLang="zh-CN" sz="2400" b="1" u="sng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정말 앉은 채로 자고 있네요.</a:t>
            </a:r>
            <a:r>
              <a:rPr kumimoji="1" lang="en-US" altLang="zh-CN" sz="2400" b="1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(앉다)</a:t>
            </a:r>
          </a:p>
        </p:txBody>
      </p:sp>
      <p:sp>
        <p:nvSpPr>
          <p:cNvPr id="6" name="矩形 5">
            <a:hlinkClick r:id="rId3" action="ppaction://hlinkfile"/>
          </p:cNvPr>
          <p:cNvSpPr/>
          <p:nvPr/>
        </p:nvSpPr>
        <p:spPr>
          <a:xfrm>
            <a:off x="504190" y="875665"/>
            <a:ext cx="8330565" cy="14700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60000"/>
              </a:lnSpc>
            </a:pPr>
            <a:r>
              <a:rPr lang="en-US" altLang="zh-CN" sz="2800" b="1" dirty="0">
                <a:solidFill>
                  <a:prstClr val="black"/>
                </a:solidFill>
                <a:cs typeface="+mn-ea"/>
                <a:sym typeface="+mn-lt"/>
              </a:rPr>
              <a:t>4.‘～ㄴ 채’ 를 이용하여 보기와 같이 다음 대화를 완 </a:t>
            </a:r>
          </a:p>
          <a:p>
            <a:pPr algn="l">
              <a:lnSpc>
                <a:spcPct val="160000"/>
              </a:lnSpc>
            </a:pPr>
            <a:r>
              <a:rPr lang="en-US" altLang="zh-CN" sz="2800" b="1" dirty="0">
                <a:solidFill>
                  <a:prstClr val="black"/>
                </a:solidFill>
                <a:cs typeface="+mn-ea"/>
                <a:sym typeface="+mn-lt"/>
              </a:rPr>
              <a:t>     성해 보세요.</a:t>
            </a:r>
            <a:r>
              <a:rPr lang="zh-CN" altLang="en-US" sz="2400" b="1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.</a:t>
            </a:r>
          </a:p>
        </p:txBody>
      </p:sp>
      <p:sp>
        <p:nvSpPr>
          <p:cNvPr id="2" name="矩形 1"/>
          <p:cNvSpPr/>
          <p:nvPr/>
        </p:nvSpPr>
        <p:spPr>
          <a:xfrm rot="21075228">
            <a:off x="6894882" y="256419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3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599440" y="3431540"/>
            <a:ext cx="841248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400">
                <a:latin typeface="Batang" panose="02030600000101010101" pitchFamily="18" charset="-127"/>
                <a:ea typeface="Batang" panose="02030600000101010101" pitchFamily="18" charset="-127"/>
              </a:rPr>
              <a:t>1. </a:t>
            </a:r>
            <a:r>
              <a:rPr lang="zh-CN" altLang="en-US" sz="2400">
                <a:latin typeface="Batang" panose="02030600000101010101" pitchFamily="18" charset="-127"/>
                <a:ea typeface="Batang" panose="02030600000101010101" pitchFamily="18" charset="-127"/>
              </a:rPr>
              <a:t>양메이: 저 지금 기숙사에 갔다 와야겠어요.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>
                <a:latin typeface="Batang" panose="02030600000101010101" pitchFamily="18" charset="-127"/>
                <a:ea typeface="Batang" panose="02030600000101010101" pitchFamily="18" charset="-127"/>
              </a:rPr>
              <a:t>    정성민: 왜 갑자기 무슨 일이 있어요?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>
                <a:latin typeface="Batang" panose="02030600000101010101" pitchFamily="18" charset="-127"/>
                <a:ea typeface="Batang" panose="02030600000101010101" pitchFamily="18" charset="-127"/>
              </a:rPr>
              <a:t>    양메이: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______________________________________</a:t>
            </a:r>
            <a:r>
              <a:rPr lang="zh-CN" altLang="en-US" sz="2400">
                <a:latin typeface="Batang" panose="02030600000101010101" pitchFamily="18" charset="-127"/>
                <a:ea typeface="Batang" panose="02030600000101010101" pitchFamily="18" charset="-127"/>
              </a:rPr>
              <a:t> (기숙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>
                <a:latin typeface="Batang" panose="02030600000101010101" pitchFamily="18" charset="-127"/>
                <a:ea typeface="Batang" panose="02030600000101010101" pitchFamily="18" charset="-127"/>
              </a:rPr>
              <a:t>    사 문, 열다) 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185670" y="4655820"/>
            <a:ext cx="56527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기숙사 문을 열어 둔 채 그냥 나왔어요.</a:t>
            </a:r>
          </a:p>
        </p:txBody>
      </p:sp>
      <p:pic>
        <p:nvPicPr>
          <p:cNvPr id="7" name="图片 6" descr="148-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69810" y="1903730"/>
            <a:ext cx="1176020" cy="1411605"/>
          </a:xfrm>
          <a:prstGeom prst="rect">
            <a:avLst/>
          </a:prstGeom>
        </p:spPr>
      </p:pic>
      <p:pic>
        <p:nvPicPr>
          <p:cNvPr id="12" name="图片 11" descr="148-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69810" y="5116195"/>
            <a:ext cx="1303655" cy="1551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rot="21075228">
            <a:off x="6894882" y="256419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3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422275" y="1298575"/>
            <a:ext cx="8412480" cy="4707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400">
                <a:latin typeface="Batang" panose="02030600000101010101" pitchFamily="18" charset="-127"/>
                <a:ea typeface="Batang" panose="02030600000101010101" pitchFamily="18" charset="-127"/>
              </a:rPr>
              <a:t>2. </a:t>
            </a:r>
            <a:r>
              <a:rPr lang="zh-CN" altLang="en-US" sz="2400">
                <a:latin typeface="Batang" panose="02030600000101010101" pitchFamily="18" charset="-127"/>
                <a:ea typeface="Batang" panose="02030600000101010101" pitchFamily="18" charset="-127"/>
              </a:rPr>
              <a:t>웨이빈: 수도세가 왜 이렇게 많이 나왔어요?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>
                <a:latin typeface="Batang" panose="02030600000101010101" pitchFamily="18" charset="-127"/>
                <a:ea typeface="Batang" panose="02030600000101010101" pitchFamily="18" charset="-127"/>
              </a:rPr>
              <a:t>    양메이: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_______________________________________</a:t>
            </a:r>
            <a:r>
              <a:rPr lang="zh-CN" altLang="en-US" sz="2400">
                <a:latin typeface="Batang" panose="02030600000101010101" pitchFamily="18" charset="-127"/>
                <a:ea typeface="Batang" panose="02030600000101010101" pitchFamily="18" charset="-127"/>
              </a:rPr>
              <a:t> (변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>
                <a:latin typeface="Batang" panose="02030600000101010101" pitchFamily="18" charset="-127"/>
                <a:ea typeface="Batang" panose="02030600000101010101" pitchFamily="18" charset="-127"/>
              </a:rPr>
              <a:t>    기, 고장 나다)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>
                <a:latin typeface="Batang" panose="02030600000101010101" pitchFamily="18" charset="-127"/>
                <a:ea typeface="Batang" panose="02030600000101010101" pitchFamily="18" charset="-127"/>
              </a:rPr>
              <a:t>    웨이빈: 그래서 수도세가 많이 나왔군요. </a:t>
            </a:r>
            <a:endParaRPr lang="en-US" altLang="ko-KR" sz="2400" dirty="0">
              <a:solidFill>
                <a:prstClr val="black"/>
              </a:solidFill>
              <a:latin typeface="Batang" panose="02030600000101010101" pitchFamily="18" charset="-127"/>
              <a:ea typeface="Batang" panose="02030600000101010101" pitchFamily="18" charset="-127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>
                <a:latin typeface="Batang" panose="02030600000101010101" pitchFamily="18" charset="-127"/>
                <a:ea typeface="Batang" panose="02030600000101010101" pitchFamily="18" charset="-127"/>
              </a:rPr>
              <a:t>3.</a:t>
            </a:r>
            <a:r>
              <a:rPr lang="zh-CN" altLang="en-US" sz="2400">
                <a:latin typeface="Batang" panose="02030600000101010101" pitchFamily="18" charset="-127"/>
                <a:ea typeface="Batang" panose="02030600000101010101" pitchFamily="18" charset="-127"/>
              </a:rPr>
              <a:t> 양메이: 이게 무슨 냄새예요?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>
                <a:latin typeface="Batang" panose="02030600000101010101" pitchFamily="18" charset="-127"/>
                <a:ea typeface="Batang" panose="02030600000101010101" pitchFamily="18" charset="-127"/>
              </a:rPr>
              <a:t>    김지은: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_________________________________________</a:t>
            </a:r>
            <a:r>
              <a:rPr lang="zh-CN" altLang="en-US" sz="2400">
                <a:latin typeface="Batang" panose="02030600000101010101" pitchFamily="18" charset="-127"/>
                <a:ea typeface="Batang" panose="02030600000101010101" pitchFamily="18" charset="-127"/>
              </a:rPr>
              <a:t>　    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>
                <a:latin typeface="Batang" panose="02030600000101010101" pitchFamily="18" charset="-127"/>
                <a:ea typeface="Batang" panose="02030600000101010101" pitchFamily="18" charset="-127"/>
              </a:rPr>
              <a:t>    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</a:t>
            </a:r>
            <a:r>
              <a:rPr lang="zh-CN" altLang="en-US" sz="2400">
                <a:latin typeface="Batang" panose="02030600000101010101" pitchFamily="18" charset="-127"/>
                <a:ea typeface="Batang" panose="02030600000101010101" pitchFamily="18" charset="-127"/>
              </a:rPr>
              <a:t>(가스레인지, 국, 올려 놓다)</a:t>
            </a:r>
          </a:p>
          <a:p>
            <a:endParaRPr lang="en-US" altLang="ko-KR" sz="2400" dirty="0">
              <a:solidFill>
                <a:prstClr val="black"/>
              </a:solidFill>
              <a:latin typeface="Batang" panose="02030600000101010101" pitchFamily="18" charset="-127"/>
              <a:ea typeface="Batang" panose="02030600000101010101" pitchFamily="18" charset="-127"/>
              <a:cs typeface="+mn-ea"/>
              <a:sym typeface="+mn-lt"/>
            </a:endParaRPr>
          </a:p>
          <a:p>
            <a:endParaRPr lang="zh-CN" altLang="en-US" sz="240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97075" y="1946910"/>
            <a:ext cx="55321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변기가 고장 난 채 계속 쓰고 있었어요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997075" y="4147185"/>
            <a:ext cx="62452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가스레인지에 국을 올려 놓은 채 전화를 </a:t>
            </a:r>
          </a:p>
        </p:txBody>
      </p:sp>
      <p:pic>
        <p:nvPicPr>
          <p:cNvPr id="6" name="图片 5" descr="148-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0120" y="2407285"/>
            <a:ext cx="1337310" cy="173990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005205" y="4699000"/>
            <a:ext cx="23545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하고 있었네요.</a:t>
            </a:r>
          </a:p>
        </p:txBody>
      </p:sp>
      <p:pic>
        <p:nvPicPr>
          <p:cNvPr id="10" name="图片 9" descr="149-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84395" y="4902835"/>
            <a:ext cx="3112770" cy="2044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rot="21075228">
            <a:off x="6894882" y="256419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3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422275" y="1298575"/>
            <a:ext cx="8412480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400">
                <a:latin typeface="Batang" panose="02030600000101010101" pitchFamily="18" charset="-127"/>
                <a:ea typeface="Batang" panose="02030600000101010101" pitchFamily="18" charset="-127"/>
              </a:rPr>
              <a:t>4. </a:t>
            </a:r>
            <a:r>
              <a:rPr lang="zh-CN" altLang="en-US" sz="2400">
                <a:latin typeface="Batang" panose="02030600000101010101" pitchFamily="18" charset="-127"/>
                <a:ea typeface="Batang" panose="02030600000101010101" pitchFamily="18" charset="-127"/>
              </a:rPr>
              <a:t> 웨이빈: 웬일이세요? 지은 씨도 여기 헬스장에 자주</a:t>
            </a:r>
          </a:p>
          <a:p>
            <a:pPr fontAlgn="auto"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            운동하러 와요?</a:t>
            </a:r>
          </a:p>
          <a:p>
            <a:pPr fontAlgn="auto"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 김지은: 네. 이 헬스장에 다닌 지 벌써 1년이 넘었어요.</a:t>
            </a:r>
          </a:p>
          <a:p>
            <a:pPr fontAlgn="auto"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 웨이빈: _______________________________________(같</a:t>
            </a:r>
          </a:p>
          <a:p>
            <a:pPr fontAlgn="auto"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            은 헬스장, 모르다,</a:t>
            </a:r>
          </a:p>
          <a:p>
            <a:pPr fontAlgn="auto">
              <a:lnSpc>
                <a:spcPct val="150000"/>
              </a:lnSpc>
            </a:pPr>
            <a:r>
              <a:rPr lang="en-US" altLang="zh-CN" sz="2400">
                <a:latin typeface="Batang" panose="02030600000101010101" pitchFamily="18" charset="-127"/>
                <a:ea typeface="Batang" panose="02030600000101010101" pitchFamily="18" charset="-127"/>
              </a:rPr>
              <a:t>5.</a:t>
            </a:r>
            <a:r>
              <a:rPr lang="zh-CN" altLang="en-US" sz="2400">
                <a:latin typeface="Batang" panose="02030600000101010101" pitchFamily="18" charset="-127"/>
                <a:ea typeface="Batang" panose="02030600000101010101" pitchFamily="18" charset="-127"/>
              </a:rPr>
              <a:t>  정성민: 이게 무슨 소리죠? 웨이빈 씨 가방에서 나는 것 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>
                <a:latin typeface="Batang" panose="02030600000101010101" pitchFamily="18" charset="-127"/>
                <a:ea typeface="Batang" panose="02030600000101010101" pitchFamily="18" charset="-127"/>
              </a:rPr>
              <a:t>                같아요.</a:t>
            </a:r>
          </a:p>
          <a:p>
            <a:pPr fontAlgn="auto"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 웨이빈: ___________________________________________</a:t>
            </a:r>
          </a:p>
          <a:p>
            <a:pPr fontAlgn="auto"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            (하루 종일, 전자사전, 켜다)</a:t>
            </a:r>
          </a:p>
          <a:p>
            <a:pPr fontAlgn="auto"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 정성민: 그럼 배터리가 얼마 안 남았겠군요.</a:t>
            </a:r>
            <a:r>
              <a:rPr lang="zh-CN" altLang="en-US" sz="2400">
                <a:latin typeface="Batang" panose="02030600000101010101" pitchFamily="18" charset="-127"/>
                <a:ea typeface="Batang" panose="02030600000101010101" pitchFamily="18" charset="-127"/>
              </a:rPr>
              <a:t>　    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117090" y="5284470"/>
            <a:ext cx="6604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하루 종일 전자사전을 켜 놓은 채로 있었네요.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117090" y="3037840"/>
            <a:ext cx="58483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같은 헬스장을 1년이나 모른 채 다녔네요.</a:t>
            </a:r>
          </a:p>
        </p:txBody>
      </p:sp>
      <p:pic>
        <p:nvPicPr>
          <p:cNvPr id="7" name="图片 6" descr="149-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5440" y="1710690"/>
            <a:ext cx="852170" cy="895985"/>
          </a:xfrm>
          <a:prstGeom prst="rect">
            <a:avLst/>
          </a:prstGeom>
        </p:spPr>
      </p:pic>
      <p:pic>
        <p:nvPicPr>
          <p:cNvPr id="11" name="图片 10" descr="149-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0800" y="5666740"/>
            <a:ext cx="1050290" cy="1116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465455" y="1830705"/>
            <a:ext cx="8172450" cy="1068705"/>
          </a:xfrm>
          <a:prstGeom prst="roundRect">
            <a:avLst/>
          </a:prstGeom>
          <a:solidFill>
            <a:schemeClr val="bg1">
              <a:lumMod val="8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～</a:t>
            </a:r>
            <a:r>
              <a:rPr kumimoji="1" lang="zh-CN" altLang="en-US" sz="2400" b="1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ㄹ 모양이다, </a:t>
            </a:r>
            <a:r>
              <a:rPr kumimoji="1" lang="zh-CN" altLang="en-US" sz="24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～</a:t>
            </a:r>
            <a:r>
              <a:rPr kumimoji="1" lang="zh-CN" altLang="en-US" sz="2400" b="1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는 법이다, </a:t>
            </a:r>
            <a:r>
              <a:rPr kumimoji="1" lang="zh-CN" altLang="en-US" sz="24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～</a:t>
            </a:r>
            <a:r>
              <a:rPr kumimoji="1" lang="zh-CN" altLang="en-US" sz="2400" b="1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덕분에, </a:t>
            </a:r>
            <a:r>
              <a:rPr kumimoji="1" lang="zh-CN" altLang="en-US" sz="24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～</a:t>
            </a:r>
            <a:r>
              <a:rPr kumimoji="1" lang="zh-CN" altLang="en-US" sz="2400" b="1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ㄴ 채, </a:t>
            </a:r>
            <a:r>
              <a:rPr kumimoji="1" lang="zh-CN" altLang="en-US" sz="24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～</a:t>
            </a:r>
            <a:r>
              <a:rPr kumimoji="1" lang="zh-CN" altLang="en-US" sz="2400" b="1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에 따르면, </a:t>
            </a:r>
            <a:r>
              <a:rPr kumimoji="1" lang="zh-CN" altLang="en-US" sz="24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～</a:t>
            </a:r>
            <a:r>
              <a:rPr kumimoji="1" lang="zh-CN" altLang="en-US" sz="2400" b="1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ㄴ/는 바</a:t>
            </a:r>
          </a:p>
        </p:txBody>
      </p:sp>
      <p:sp>
        <p:nvSpPr>
          <p:cNvPr id="6" name="矩形 5">
            <a:hlinkClick r:id="rId3" action="ppaction://hlinkfile"/>
          </p:cNvPr>
          <p:cNvSpPr/>
          <p:nvPr/>
        </p:nvSpPr>
        <p:spPr>
          <a:xfrm>
            <a:off x="504190" y="875665"/>
            <a:ext cx="8330565" cy="7804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60000"/>
              </a:lnSpc>
            </a:pPr>
            <a:r>
              <a:rPr lang="en-US" altLang="zh-CN" sz="2800" b="1" dirty="0">
                <a:solidFill>
                  <a:prstClr val="black"/>
                </a:solidFill>
                <a:cs typeface="+mn-ea"/>
                <a:sym typeface="+mn-lt"/>
              </a:rPr>
              <a:t>5.</a:t>
            </a:r>
            <a:r>
              <a:rPr lang="zh-CN" altLang="en-US" sz="2400" b="1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알맞은 문법을 골라 다음 문장을 완성하세요.</a:t>
            </a:r>
          </a:p>
        </p:txBody>
      </p:sp>
      <p:sp>
        <p:nvSpPr>
          <p:cNvPr id="2" name="矩形 1"/>
          <p:cNvSpPr/>
          <p:nvPr/>
        </p:nvSpPr>
        <p:spPr>
          <a:xfrm rot="21075228">
            <a:off x="6894882" y="256419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3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圆角矩形 8"/>
          <p:cNvSpPr/>
          <p:nvPr/>
        </p:nvSpPr>
        <p:spPr>
          <a:xfrm>
            <a:off x="50800" y="3088005"/>
            <a:ext cx="9237345" cy="3671570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lnSpc>
                <a:spcPct val="100000"/>
              </a:lnSpc>
            </a:pP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1. 티끌도 모으면 태산이</a:t>
            </a: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</a:t>
            </a:r>
          </a:p>
          <a:p>
            <a:pPr fontAlgn="auto">
              <a:lnSpc>
                <a:spcPct val="100000"/>
              </a:lnSpc>
            </a:pPr>
            <a:endParaRPr lang="en-US" altLang="ko-KR" sz="2400" dirty="0">
              <a:solidFill>
                <a:prstClr val="black"/>
              </a:solidFill>
              <a:latin typeface="Batang" panose="02030600000101010101" pitchFamily="18" charset="-127"/>
              <a:ea typeface="Batang" panose="02030600000101010101" pitchFamily="18" charset="-127"/>
              <a:cs typeface="+mn-ea"/>
              <a:sym typeface="+mn-lt"/>
            </a:endParaRPr>
          </a:p>
          <a:p>
            <a:pPr fontAlgn="auto">
              <a:lnSpc>
                <a:spcPct val="10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2.날씨가 흐린 걸 보니 비가 ______________________</a:t>
            </a:r>
          </a:p>
          <a:p>
            <a:pPr fontAlgn="auto">
              <a:lnSpc>
                <a:spcPct val="100000"/>
              </a:lnSpc>
            </a:pPr>
            <a:endParaRPr lang="en-US" altLang="ko-KR" sz="2400" dirty="0">
              <a:solidFill>
                <a:prstClr val="black"/>
              </a:solidFill>
              <a:latin typeface="Batang" panose="02030600000101010101" pitchFamily="18" charset="-127"/>
              <a:ea typeface="Batang" panose="02030600000101010101" pitchFamily="18" charset="-127"/>
              <a:cs typeface="+mn-ea"/>
              <a:sym typeface="+mn-lt"/>
            </a:endParaRPr>
          </a:p>
          <a:p>
            <a:pPr fontAlgn="auto">
              <a:lnSpc>
                <a:spcPct val="10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3.친구가 알려준 정보________좋은 집을 살 수 있었어요.</a:t>
            </a:r>
          </a:p>
          <a:p>
            <a:pPr fontAlgn="auto"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4.선생님의 도움________장학금을 받을 수 있었어요.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5.그녀는 살던 집을 정리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 미국으로 유학을 갔어요.</a:t>
            </a:r>
            <a:endParaRPr lang="zh-CN" altLang="en-US" sz="2400" dirty="0">
              <a:solidFill>
                <a:prstClr val="black"/>
              </a:solidFill>
              <a:latin typeface="Batang" panose="02030600000101010101" pitchFamily="18" charset="-127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933825" y="3402330"/>
            <a:ext cx="2579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되는 법이에요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266565" y="4130675"/>
            <a:ext cx="2579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올 모양이에요.</a:t>
            </a:r>
            <a:endParaRPr lang="zh-CN" altLang="en-US" sz="2400" b="1" dirty="0">
              <a:solidFill>
                <a:srgbClr val="7030A0"/>
              </a:solidFill>
              <a:latin typeface="Batang" panose="02030600000101010101" pitchFamily="18" charset="-127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70580" y="4850130"/>
            <a:ext cx="17754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宋体" panose="02010600030101010101" pitchFamily="2" charset="-122"/>
              </a:rPr>
              <a:t>덕분에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491105" y="5310505"/>
            <a:ext cx="17754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宋体" panose="02010600030101010101" pitchFamily="2" charset="-122"/>
              </a:rPr>
              <a:t>덕분에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652520" y="5872480"/>
            <a:ext cx="20345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宋体" panose="02010600030101010101" pitchFamily="2" charset="-122"/>
              </a:rPr>
              <a:t>하지 않은 채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4" grpId="0"/>
      <p:bldP spid="5" grpId="0"/>
      <p:bldP spid="7" grpId="0"/>
      <p:bldP spid="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file"/>
          </p:cNvPr>
          <p:cNvSpPr/>
          <p:nvPr/>
        </p:nvSpPr>
        <p:spPr>
          <a:xfrm>
            <a:off x="544830" y="875665"/>
            <a:ext cx="8408670" cy="14700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800" b="1" dirty="0">
                <a:solidFill>
                  <a:prstClr val="black"/>
                </a:solidFill>
                <a:cs typeface="+mn-ea"/>
                <a:sym typeface="+mn-lt"/>
              </a:rPr>
              <a:t>6.</a:t>
            </a:r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그림을 보고 일기예보를 직접 만들어 앵커처럼 발 </a:t>
            </a:r>
          </a:p>
          <a:p>
            <a:pPr>
              <a:lnSpc>
                <a:spcPct val="160000"/>
              </a:lnSpc>
            </a:pPr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   표해 보세요.</a:t>
            </a:r>
          </a:p>
        </p:txBody>
      </p:sp>
      <p:sp>
        <p:nvSpPr>
          <p:cNvPr id="2" name="矩形 1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3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 descr="150-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3760" y="1951990"/>
            <a:ext cx="6200140" cy="4935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file"/>
          </p:cNvPr>
          <p:cNvSpPr/>
          <p:nvPr/>
        </p:nvSpPr>
        <p:spPr>
          <a:xfrm>
            <a:off x="504190" y="875665"/>
            <a:ext cx="8164195" cy="14700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800" b="1" dirty="0">
                <a:solidFill>
                  <a:prstClr val="black"/>
                </a:solidFill>
                <a:cs typeface="+mn-ea"/>
                <a:sym typeface="+mn-lt"/>
              </a:rPr>
              <a:t>7.친구와 함께 뉴스 기사를 만들어 앵커처럼 발표</a:t>
            </a:r>
          </a:p>
          <a:p>
            <a:pPr>
              <a:lnSpc>
                <a:spcPct val="160000"/>
              </a:lnSpc>
            </a:pPr>
            <a:r>
              <a:rPr lang="en-US" altLang="zh-CN" sz="2800" b="1" dirty="0">
                <a:solidFill>
                  <a:prstClr val="black"/>
                </a:solidFill>
                <a:cs typeface="+mn-ea"/>
                <a:sym typeface="+mn-lt"/>
              </a:rPr>
              <a:t>   해 보세</a:t>
            </a:r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요.</a:t>
            </a:r>
          </a:p>
        </p:txBody>
      </p:sp>
      <p:sp>
        <p:nvSpPr>
          <p:cNvPr id="2" name="矩形 1"/>
          <p:cNvSpPr/>
          <p:nvPr/>
        </p:nvSpPr>
        <p:spPr>
          <a:xfrm rot="21075228">
            <a:off x="6894882" y="256419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3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 descr="150-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12900" y="1489710"/>
            <a:ext cx="4393565" cy="339471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03250" y="4290060"/>
            <a:ext cx="827786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2400">
                <a:latin typeface="Batang" panose="02030600000101010101" pitchFamily="18" charset="-127"/>
                <a:ea typeface="Batang" panose="02030600000101010101" pitchFamily="18" charset="-127"/>
              </a:rPr>
              <a:t>&lt;9시 뉴스&gt;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>
                <a:latin typeface="Batang" panose="02030600000101010101" pitchFamily="18" charset="-127"/>
                <a:ea typeface="Batang" panose="02030600000101010101" pitchFamily="18" charset="-127"/>
              </a:rPr>
              <a:t>여러분 안녕하십니까? 9시 뉴스를 전해 드리겠습니다.</a:t>
            </a:r>
          </a:p>
          <a:p>
            <a:pPr fontAlgn="auto"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</a:t>
            </a:r>
            <a:r>
              <a:rPr lang="zh-CN" altLang="en-US" sz="2400">
                <a:latin typeface="Batang" panose="02030600000101010101" pitchFamily="18" charset="-127"/>
                <a:ea typeface="Batang" panose="02030600000101010101" pitchFamily="18" charset="-127"/>
              </a:rPr>
              <a:t>이상으로 9시 뉴스를 마치겠습니다. 감사합니다.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264160" y="2418715"/>
            <a:ext cx="8408035" cy="4180840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zh-CN" sz="2800">
                <a:solidFill>
                  <a:schemeClr val="tx1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뉴스 / 아나운서 / 사건 / 사고 / 보도하다 / 취재하다 / 방송하다</a:t>
            </a:r>
          </a:p>
          <a:p>
            <a:pPr>
              <a:lnSpc>
                <a:spcPct val="150000"/>
              </a:lnSpc>
            </a:pPr>
            <a:r>
              <a:rPr lang="en-US" altLang="zh-CN" sz="2800">
                <a:solidFill>
                  <a:schemeClr val="tx1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1. </a:t>
            </a:r>
          </a:p>
          <a:p>
            <a:pPr>
              <a:lnSpc>
                <a:spcPct val="150000"/>
              </a:lnSpc>
            </a:pPr>
            <a:r>
              <a:rPr lang="en-US" altLang="zh-CN" sz="2800">
                <a:solidFill>
                  <a:schemeClr val="tx1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거짓말 / 피해 / 끼치다 / 선과 악 / 습관 / 양심 / 가책 / 반성하다</a:t>
            </a:r>
            <a:endParaRPr kumimoji="1" lang="zh-CN" altLang="en-US" sz="240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zh-CN" sz="2800">
                <a:solidFill>
                  <a:schemeClr val="tx1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2. </a:t>
            </a:r>
          </a:p>
        </p:txBody>
      </p:sp>
      <p:sp>
        <p:nvSpPr>
          <p:cNvPr id="2" name="矩形 1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5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189865" y="1214755"/>
            <a:ext cx="8355965" cy="1229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Batang" panose="02030600000101010101" pitchFamily="18" charset="-127"/>
                <a:ea typeface="Batang" panose="02030600000101010101" pitchFamily="18" charset="-127"/>
              </a:rPr>
              <a:t>8.아래 단어를 가지고 대화를 만들어서 이야기해 보 </a:t>
            </a:r>
          </a:p>
          <a:p>
            <a:r>
              <a:rPr lang="en-US" altLang="zh-CN" sz="2800" b="1">
                <a:latin typeface="Batang" panose="02030600000101010101" pitchFamily="18" charset="-127"/>
                <a:ea typeface="Batang" panose="02030600000101010101" pitchFamily="18" charset="-127"/>
              </a:rPr>
              <a:t>   세요</a:t>
            </a:r>
            <a:r>
              <a:rPr lang="en-US" altLang="zh-CN"/>
              <a:t>. </a:t>
            </a:r>
          </a:p>
          <a:p>
            <a:r>
              <a:rPr lang="en-US" altLang="zh-CN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334645" y="1323340"/>
            <a:ext cx="8408035" cy="993140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sz="2800" b="1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9. 아래 주제로 토론해 보세</a:t>
            </a:r>
            <a:r>
              <a:rPr sz="2800" b="1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요.</a:t>
            </a:r>
          </a:p>
        </p:txBody>
      </p:sp>
      <p:sp>
        <p:nvSpPr>
          <p:cNvPr id="2" name="矩形 1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5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3"/>
          <p:cNvSpPr/>
          <p:nvPr/>
        </p:nvSpPr>
        <p:spPr>
          <a:xfrm>
            <a:off x="368300" y="2586990"/>
            <a:ext cx="8408035" cy="359854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1. </a:t>
            </a: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일기예보가 정확하다고 생각합니까? 그 이유를 말해 보 </a:t>
            </a:r>
          </a:p>
          <a:p>
            <a:pPr>
              <a:lnSpc>
                <a:spcPct val="150000"/>
              </a:lnSpc>
            </a:pP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세요.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2.</a:t>
            </a: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거짓말 중에서도 선의의 거짓말은 해도 된다고 생각합</a:t>
            </a:r>
          </a:p>
          <a:p>
            <a:pPr>
              <a:lnSpc>
                <a:spcPct val="150000"/>
              </a:lnSpc>
            </a:pP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니까? 그 이유를 말해 보세요.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3.</a:t>
            </a: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요즘 화제가 되고 있는 뉴스는 무엇입니까? 왜 화제가 </a:t>
            </a:r>
          </a:p>
          <a:p>
            <a:pPr>
              <a:lnSpc>
                <a:spcPct val="150000"/>
              </a:lnSpc>
            </a:pP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되고 있는지 말해 보세요.</a:t>
            </a:r>
          </a:p>
        </p:txBody>
      </p:sp>
      <p:sp>
        <p:nvSpPr>
          <p:cNvPr id="6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564282" y="366042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097" y="3112356"/>
            <a:ext cx="1518436" cy="1800000"/>
          </a:xfrm>
          <a:prstGeom prst="rect">
            <a:avLst/>
          </a:prstGeom>
        </p:spPr>
      </p:pic>
      <p:pic>
        <p:nvPicPr>
          <p:cNvPr id="13" name="图片 12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8881" y="3041940"/>
            <a:ext cx="1502264" cy="1800000"/>
          </a:xfrm>
          <a:prstGeom prst="rect">
            <a:avLst/>
          </a:prstGeom>
        </p:spPr>
      </p:pic>
      <p:pic>
        <p:nvPicPr>
          <p:cNvPr id="14" name="图片 13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3230" y="3112076"/>
            <a:ext cx="1479454" cy="180000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1176038" y="3587957"/>
            <a:ext cx="11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800" b="1" dirty="0" smtClean="0"/>
              <a:t>어휘</a:t>
            </a:r>
            <a:r>
              <a:rPr kumimoji="1" lang="en-US" altLang="ko-KR" sz="2800" b="1" dirty="0" smtClean="0"/>
              <a:t>1</a:t>
            </a:r>
            <a:endParaRPr kumimoji="1" lang="zh-CN" altLang="en-US" sz="2800" b="1" dirty="0"/>
          </a:p>
        </p:txBody>
      </p:sp>
      <p:sp>
        <p:nvSpPr>
          <p:cNvPr id="24" name="文本框 23"/>
          <p:cNvSpPr txBox="1"/>
          <p:nvPr/>
        </p:nvSpPr>
        <p:spPr>
          <a:xfrm>
            <a:off x="3987636" y="3587747"/>
            <a:ext cx="11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800" b="1" dirty="0" smtClean="0"/>
              <a:t>대화</a:t>
            </a:r>
            <a:r>
              <a:rPr kumimoji="1" lang="en-US" altLang="ko-KR" sz="2800" b="1" dirty="0" smtClean="0"/>
              <a:t>1</a:t>
            </a:r>
            <a:endParaRPr kumimoji="1" lang="zh-CN" altLang="en-US" sz="3200" b="1" dirty="0"/>
          </a:p>
        </p:txBody>
      </p:sp>
      <p:sp>
        <p:nvSpPr>
          <p:cNvPr id="25" name="文本框 24"/>
          <p:cNvSpPr txBox="1"/>
          <p:nvPr/>
        </p:nvSpPr>
        <p:spPr>
          <a:xfrm>
            <a:off x="6814720" y="3680226"/>
            <a:ext cx="11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800" b="1" dirty="0" smtClean="0"/>
              <a:t>문법</a:t>
            </a:r>
            <a:r>
              <a:rPr kumimoji="1" lang="en-US" altLang="ko-KR" sz="2800" b="1" dirty="0" smtClean="0"/>
              <a:t>1</a:t>
            </a:r>
            <a:endParaRPr kumimoji="1" lang="zh-CN" altLang="en-US" sz="2800" b="1" dirty="0"/>
          </a:p>
        </p:txBody>
      </p:sp>
      <p:sp>
        <p:nvSpPr>
          <p:cNvPr id="29" name="矩形 28"/>
          <p:cNvSpPr/>
          <p:nvPr/>
        </p:nvSpPr>
        <p:spPr>
          <a:xfrm rot="21075228">
            <a:off x="7286459" y="243490"/>
            <a:ext cx="1559292" cy="766207"/>
          </a:xfrm>
          <a:prstGeom prst="rect">
            <a:avLst/>
          </a:prstGeom>
          <a:solidFill>
            <a:srgbClr val="F66996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본문</a:t>
            </a:r>
            <a:r>
              <a:rPr lang="en-US" altLang="ko-KR" sz="3200" b="1" dirty="0" smtClean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sz="3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30" name="直接连接符 25"/>
          <p:cNvCxnSpPr/>
          <p:nvPr/>
        </p:nvCxnSpPr>
        <p:spPr>
          <a:xfrm flipV="1">
            <a:off x="484385" y="886691"/>
            <a:ext cx="6927797" cy="1542"/>
          </a:xfrm>
          <a:prstGeom prst="line">
            <a:avLst/>
          </a:prstGeom>
          <a:ln w="44450">
            <a:solidFill>
              <a:srgbClr val="F66996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503555" y="1356995"/>
            <a:ext cx="4065905" cy="120205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prstClr val="black"/>
                </a:solidFill>
                <a:cs typeface="+mn-ea"/>
                <a:sym typeface="+mn-lt"/>
              </a:rPr>
              <a:t>찜통더위가 기승을 부리다.</a:t>
            </a:r>
          </a:p>
          <a:p>
            <a:pPr>
              <a:lnSpc>
                <a:spcPct val="130000"/>
              </a:lnSpc>
            </a:pPr>
            <a:r>
              <a:rPr sz="2400" dirty="0">
                <a:solidFill>
                  <a:prstClr val="black"/>
                </a:solidFill>
                <a:cs typeface="+mn-ea"/>
                <a:sym typeface="+mn-lt"/>
              </a:rPr>
              <a:t>闷热天气持续发威。</a:t>
            </a:r>
          </a:p>
        </p:txBody>
      </p:sp>
      <p:sp>
        <p:nvSpPr>
          <p:cNvPr id="23" name="矩形 22"/>
          <p:cNvSpPr/>
          <p:nvPr/>
        </p:nvSpPr>
        <p:spPr>
          <a:xfrm>
            <a:off x="567690" y="2915920"/>
            <a:ext cx="4065905" cy="10147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더위가 한풀 꺾이다.　暑热锐气受挫。</a:t>
            </a:r>
          </a:p>
        </p:txBody>
      </p:sp>
      <p:sp>
        <p:nvSpPr>
          <p:cNvPr id="33" name="矩形 32"/>
          <p:cNvSpPr/>
          <p:nvPr/>
        </p:nvSpPr>
        <p:spPr>
          <a:xfrm>
            <a:off x="4829175" y="2915920"/>
            <a:ext cx="4065905" cy="101409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꽃샘추위가 시작되다.　春寒料峭。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484385" y="266350"/>
            <a:ext cx="8363585" cy="766445"/>
            <a:chOff x="484385" y="266350"/>
            <a:chExt cx="8363585" cy="766445"/>
          </a:xfrm>
        </p:grpSpPr>
        <p:cxnSp>
          <p:nvCxnSpPr>
            <p:cNvPr id="13" name="直接连接符 12"/>
            <p:cNvCxnSpPr/>
            <p:nvPr/>
          </p:nvCxnSpPr>
          <p:spPr>
            <a:xfrm flipV="1">
              <a:off x="484385" y="886691"/>
              <a:ext cx="6927797" cy="1542"/>
            </a:xfrm>
            <a:prstGeom prst="line">
              <a:avLst/>
            </a:prstGeom>
            <a:ln w="44450">
              <a:solidFill>
                <a:srgbClr val="FC4628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矩形 13"/>
            <p:cNvSpPr/>
            <p:nvPr/>
          </p:nvSpPr>
          <p:spPr>
            <a:xfrm rot="21075228">
              <a:off x="6985515" y="266350"/>
              <a:ext cx="1862455" cy="766445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zh-CN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扩展词句</a:t>
              </a:r>
            </a:p>
          </p:txBody>
        </p:sp>
      </p:grpSp>
      <p:sp>
        <p:nvSpPr>
          <p:cNvPr id="3" name="矩形 2"/>
          <p:cNvSpPr/>
          <p:nvPr/>
        </p:nvSpPr>
        <p:spPr>
          <a:xfrm>
            <a:off x="4829175" y="1425575"/>
            <a:ext cx="4065905" cy="105981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날씨가 점차 풀리다.　天气逐渐缓和</a:t>
            </a:r>
            <a:r>
              <a:rPr lang="zh-CN" sz="2400">
                <a:solidFill>
                  <a:prstClr val="black"/>
                </a:solidFill>
                <a:cs typeface="+mn-ea"/>
                <a:sym typeface="+mn-lt"/>
              </a:rPr>
              <a:t>。</a:t>
            </a:r>
          </a:p>
        </p:txBody>
      </p:sp>
      <p:sp>
        <p:nvSpPr>
          <p:cNvPr id="7" name="矩形 6"/>
          <p:cNvSpPr/>
          <p:nvPr/>
        </p:nvSpPr>
        <p:spPr>
          <a:xfrm>
            <a:off x="567690" y="4570730"/>
            <a:ext cx="4065905" cy="102425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장맛비가 계속 되다.　梅雨持续。</a:t>
            </a:r>
          </a:p>
        </p:txBody>
      </p:sp>
      <p:sp>
        <p:nvSpPr>
          <p:cNvPr id="8" name="矩形 7"/>
          <p:cNvSpPr/>
          <p:nvPr/>
        </p:nvSpPr>
        <p:spPr>
          <a:xfrm>
            <a:off x="4829175" y="4570730"/>
            <a:ext cx="4065905" cy="10236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폭설로 교통이 마비되다.　</a:t>
            </a:r>
          </a:p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暴雪导致交通堵塞。</a:t>
            </a:r>
          </a:p>
        </p:txBody>
      </p:sp>
      <p:sp>
        <p:nvSpPr>
          <p:cNvPr id="11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564282" y="366042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389695" y="1146537"/>
            <a:ext cx="4065846" cy="561682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불참 【名】不参加</a:t>
            </a:r>
          </a:p>
        </p:txBody>
      </p:sp>
      <p:sp>
        <p:nvSpPr>
          <p:cNvPr id="2" name="矩形 1"/>
          <p:cNvSpPr/>
          <p:nvPr/>
        </p:nvSpPr>
        <p:spPr>
          <a:xfrm rot="21075228">
            <a:off x="6893965" y="250438"/>
            <a:ext cx="1759387" cy="76721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2800" b="1" dirty="0" smtClean="0">
                <a:solidFill>
                  <a:schemeClr val="bg1"/>
                </a:solidFill>
                <a:cs typeface="+mn-ea"/>
                <a:sym typeface="+mn-lt"/>
              </a:rPr>
              <a:t>보충단어</a:t>
            </a:r>
            <a:endParaRPr lang="en-US" altLang="ko-KR" sz="2800" b="1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16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chemeClr val="accent6">
                <a:lumMod val="7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389890" y="1874520"/>
            <a:ext cx="4065905" cy="561975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만병 【名】万病</a:t>
            </a:r>
          </a:p>
        </p:txBody>
      </p:sp>
      <p:sp>
        <p:nvSpPr>
          <p:cNvPr id="5" name="矩形 4"/>
          <p:cNvSpPr/>
          <p:nvPr/>
        </p:nvSpPr>
        <p:spPr>
          <a:xfrm>
            <a:off x="389695" y="3404864"/>
            <a:ext cx="4065846" cy="561682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벌금 【名】罚款</a:t>
            </a:r>
          </a:p>
        </p:txBody>
      </p:sp>
      <p:sp>
        <p:nvSpPr>
          <p:cNvPr id="6" name="矩形 5"/>
          <p:cNvSpPr/>
          <p:nvPr/>
        </p:nvSpPr>
        <p:spPr>
          <a:xfrm>
            <a:off x="389695" y="2699195"/>
            <a:ext cx="4065846" cy="561682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근원 【名】根源</a:t>
            </a:r>
          </a:p>
        </p:txBody>
      </p:sp>
      <p:sp>
        <p:nvSpPr>
          <p:cNvPr id="8" name="矩形 7"/>
          <p:cNvSpPr/>
          <p:nvPr/>
        </p:nvSpPr>
        <p:spPr>
          <a:xfrm>
            <a:off x="389754" y="4096747"/>
            <a:ext cx="4065846" cy="561682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왕래 【名】来往</a:t>
            </a:r>
          </a:p>
        </p:txBody>
      </p:sp>
      <p:sp>
        <p:nvSpPr>
          <p:cNvPr id="9" name="矩形 8"/>
          <p:cNvSpPr/>
          <p:nvPr/>
        </p:nvSpPr>
        <p:spPr>
          <a:xfrm>
            <a:off x="4715374" y="1146988"/>
            <a:ext cx="4065846" cy="561682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zh-CN" altLang="zh-CN" sz="2400" dirty="0">
                <a:solidFill>
                  <a:schemeClr val="tx1"/>
                </a:solidFill>
                <a:cs typeface="+mn-ea"/>
                <a:sym typeface="+mn-lt"/>
              </a:rPr>
              <a:t>수도세 【名】水费</a:t>
            </a:r>
          </a:p>
        </p:txBody>
      </p:sp>
      <p:sp>
        <p:nvSpPr>
          <p:cNvPr id="10" name="矩形 9"/>
          <p:cNvSpPr/>
          <p:nvPr/>
        </p:nvSpPr>
        <p:spPr>
          <a:xfrm>
            <a:off x="4715374" y="1874514"/>
            <a:ext cx="4065846" cy="561682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변기 【名】马桶，坐便器</a:t>
            </a:r>
          </a:p>
        </p:txBody>
      </p:sp>
      <p:sp>
        <p:nvSpPr>
          <p:cNvPr id="11" name="矩形 10"/>
          <p:cNvSpPr/>
          <p:nvPr/>
        </p:nvSpPr>
        <p:spPr>
          <a:xfrm>
            <a:off x="4715510" y="2699385"/>
            <a:ext cx="4065905" cy="561975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가스레인지 【名】煤气炉</a:t>
            </a:r>
          </a:p>
        </p:txBody>
      </p:sp>
      <p:sp>
        <p:nvSpPr>
          <p:cNvPr id="12" name="矩形 11"/>
          <p:cNvSpPr/>
          <p:nvPr/>
        </p:nvSpPr>
        <p:spPr>
          <a:xfrm>
            <a:off x="4715510" y="4097020"/>
            <a:ext cx="4065905" cy="561975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취재하다 【动】采访</a:t>
            </a:r>
          </a:p>
        </p:txBody>
      </p:sp>
      <p:sp>
        <p:nvSpPr>
          <p:cNvPr id="13" name="矩形 12"/>
          <p:cNvSpPr/>
          <p:nvPr/>
        </p:nvSpPr>
        <p:spPr>
          <a:xfrm>
            <a:off x="4715510" y="3404870"/>
            <a:ext cx="4065905" cy="561975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보도하다 【动】报道</a:t>
            </a:r>
          </a:p>
        </p:txBody>
      </p:sp>
      <p:sp>
        <p:nvSpPr>
          <p:cNvPr id="3" name="矩形 2"/>
          <p:cNvSpPr/>
          <p:nvPr/>
        </p:nvSpPr>
        <p:spPr>
          <a:xfrm>
            <a:off x="389754" y="4713332"/>
            <a:ext cx="4065846" cy="561682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단속 【名】管制</a:t>
            </a:r>
          </a:p>
        </p:txBody>
      </p:sp>
      <p:sp>
        <p:nvSpPr>
          <p:cNvPr id="15" name="矩形 14"/>
          <p:cNvSpPr/>
          <p:nvPr/>
        </p:nvSpPr>
        <p:spPr>
          <a:xfrm>
            <a:off x="389754" y="5393417"/>
            <a:ext cx="4065846" cy="561682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배터리 【名】电池</a:t>
            </a:r>
          </a:p>
        </p:txBody>
      </p:sp>
      <p:sp>
        <p:nvSpPr>
          <p:cNvPr id="17" name="矩形 16"/>
          <p:cNvSpPr/>
          <p:nvPr/>
        </p:nvSpPr>
        <p:spPr>
          <a:xfrm>
            <a:off x="4715510" y="4713605"/>
            <a:ext cx="4065905" cy="561975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가책 【名】谴责</a:t>
            </a:r>
          </a:p>
        </p:txBody>
      </p:sp>
      <p:sp>
        <p:nvSpPr>
          <p:cNvPr id="18" name="矩形 17"/>
          <p:cNvSpPr/>
          <p:nvPr/>
        </p:nvSpPr>
        <p:spPr>
          <a:xfrm>
            <a:off x="4715374" y="5393417"/>
            <a:ext cx="4065846" cy="561682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화제 【名】话题</a:t>
            </a:r>
          </a:p>
        </p:txBody>
      </p:sp>
      <p:sp>
        <p:nvSpPr>
          <p:cNvPr id="19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564282" y="366042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504190" y="1123950"/>
            <a:ext cx="4340225" cy="56261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야외 【名】野外</a:t>
            </a:r>
          </a:p>
        </p:txBody>
      </p:sp>
      <p:sp>
        <p:nvSpPr>
          <p:cNvPr id="22" name="矩形 21"/>
          <p:cNvSpPr/>
          <p:nvPr/>
        </p:nvSpPr>
        <p:spPr>
          <a:xfrm>
            <a:off x="5064760" y="2739390"/>
            <a:ext cx="3548380" cy="5619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기록하다 【动】记录</a:t>
            </a:r>
          </a:p>
        </p:txBody>
      </p:sp>
      <p:sp>
        <p:nvSpPr>
          <p:cNvPr id="23" name="矩形 22"/>
          <p:cNvSpPr/>
          <p:nvPr/>
        </p:nvSpPr>
        <p:spPr>
          <a:xfrm>
            <a:off x="504190" y="1929765"/>
            <a:ext cx="4340225" cy="5619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피크닉 【名】野餐</a:t>
            </a:r>
          </a:p>
        </p:txBody>
      </p:sp>
      <p:sp>
        <p:nvSpPr>
          <p:cNvPr id="31" name="矩形 30"/>
          <p:cNvSpPr/>
          <p:nvPr/>
        </p:nvSpPr>
        <p:spPr>
          <a:xfrm>
            <a:off x="5064760" y="1124585"/>
            <a:ext cx="3549650" cy="5619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안팎 【名】里外，内外</a:t>
            </a:r>
          </a:p>
        </p:txBody>
      </p:sp>
      <p:sp>
        <p:nvSpPr>
          <p:cNvPr id="32" name="矩形 31"/>
          <p:cNvSpPr/>
          <p:nvPr/>
        </p:nvSpPr>
        <p:spPr>
          <a:xfrm>
            <a:off x="5064760" y="1879600"/>
            <a:ext cx="3548380" cy="5619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강수량 【名】降雨量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484385" y="243490"/>
            <a:ext cx="8361366" cy="766207"/>
            <a:chOff x="484385" y="243490"/>
            <a:chExt cx="8361366" cy="766207"/>
          </a:xfrm>
        </p:grpSpPr>
        <p:cxnSp>
          <p:nvCxnSpPr>
            <p:cNvPr id="26" name="直接连接符 25"/>
            <p:cNvCxnSpPr/>
            <p:nvPr/>
          </p:nvCxnSpPr>
          <p:spPr>
            <a:xfrm flipV="1">
              <a:off x="484385" y="886691"/>
              <a:ext cx="6927797" cy="1542"/>
            </a:xfrm>
            <a:prstGeom prst="line">
              <a:avLst/>
            </a:prstGeom>
            <a:ln w="44450">
              <a:solidFill>
                <a:srgbClr val="FC4628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矩形 17"/>
            <p:cNvSpPr/>
            <p:nvPr/>
          </p:nvSpPr>
          <p:spPr>
            <a:xfrm rot="21075228">
              <a:off x="7286459" y="243490"/>
              <a:ext cx="1559292" cy="766207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어휘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</a:p>
          </p:txBody>
        </p:sp>
      </p:grpSp>
      <p:sp>
        <p:nvSpPr>
          <p:cNvPr id="3" name="矩形 2"/>
          <p:cNvSpPr/>
          <p:nvPr/>
        </p:nvSpPr>
        <p:spPr>
          <a:xfrm>
            <a:off x="484505" y="3433445"/>
            <a:ext cx="4359910" cy="50673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소나기 【名】阵雨</a:t>
            </a:r>
          </a:p>
        </p:txBody>
      </p:sp>
      <p:sp>
        <p:nvSpPr>
          <p:cNvPr id="4" name="矩形 3"/>
          <p:cNvSpPr/>
          <p:nvPr/>
        </p:nvSpPr>
        <p:spPr>
          <a:xfrm>
            <a:off x="504190" y="2739390"/>
            <a:ext cx="4342130" cy="5619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일기예보 【名】天气预报</a:t>
            </a:r>
          </a:p>
        </p:txBody>
      </p:sp>
      <p:sp>
        <p:nvSpPr>
          <p:cNvPr id="5" name="矩形 4"/>
          <p:cNvSpPr/>
          <p:nvPr/>
        </p:nvSpPr>
        <p:spPr>
          <a:xfrm>
            <a:off x="5064760" y="4122420"/>
            <a:ext cx="3549650" cy="5619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고기압 【名】高气压</a:t>
            </a:r>
          </a:p>
        </p:txBody>
      </p:sp>
      <p:sp>
        <p:nvSpPr>
          <p:cNvPr id="6" name="矩形 5"/>
          <p:cNvSpPr/>
          <p:nvPr/>
        </p:nvSpPr>
        <p:spPr>
          <a:xfrm>
            <a:off x="5064760" y="3433445"/>
            <a:ext cx="3550285" cy="50736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예상되다 【动】预计</a:t>
            </a:r>
          </a:p>
        </p:txBody>
      </p:sp>
      <p:sp>
        <p:nvSpPr>
          <p:cNvPr id="7" name="矩形 6"/>
          <p:cNvSpPr/>
          <p:nvPr/>
        </p:nvSpPr>
        <p:spPr>
          <a:xfrm>
            <a:off x="5064760" y="4915535"/>
            <a:ext cx="3549015" cy="49720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대체로 【副】大概</a:t>
            </a:r>
          </a:p>
        </p:txBody>
      </p:sp>
      <p:sp>
        <p:nvSpPr>
          <p:cNvPr id="9" name="矩形 8"/>
          <p:cNvSpPr/>
          <p:nvPr/>
        </p:nvSpPr>
        <p:spPr>
          <a:xfrm>
            <a:off x="484505" y="4122420"/>
            <a:ext cx="4361180" cy="5619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앵커 【名】节目主持人</a:t>
            </a:r>
          </a:p>
        </p:txBody>
      </p:sp>
      <p:sp>
        <p:nvSpPr>
          <p:cNvPr id="11" name="矩形 10"/>
          <p:cNvSpPr/>
          <p:nvPr/>
        </p:nvSpPr>
        <p:spPr>
          <a:xfrm>
            <a:off x="504190" y="4915535"/>
            <a:ext cx="4340860" cy="49720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천둥번개 【名】打雷闪电</a:t>
            </a:r>
          </a:p>
        </p:txBody>
      </p:sp>
      <p:sp>
        <p:nvSpPr>
          <p:cNvPr id="12" name="矩形 11"/>
          <p:cNvSpPr/>
          <p:nvPr/>
        </p:nvSpPr>
        <p:spPr>
          <a:xfrm>
            <a:off x="484505" y="5633720"/>
            <a:ext cx="4361180" cy="49720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동반하다 【动】陪同，做伴儿</a:t>
            </a:r>
          </a:p>
        </p:txBody>
      </p:sp>
      <p:sp>
        <p:nvSpPr>
          <p:cNvPr id="8" name="矩形 7"/>
          <p:cNvSpPr/>
          <p:nvPr/>
        </p:nvSpPr>
        <p:spPr>
          <a:xfrm>
            <a:off x="5066030" y="5633720"/>
            <a:ext cx="3549015" cy="49720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개다 【动】天晴，转晴</a:t>
            </a:r>
          </a:p>
        </p:txBody>
      </p:sp>
      <p:sp>
        <p:nvSpPr>
          <p:cNvPr id="10" name="矩形 9"/>
          <p:cNvSpPr/>
          <p:nvPr/>
        </p:nvSpPr>
        <p:spPr>
          <a:xfrm>
            <a:off x="504190" y="6241415"/>
            <a:ext cx="4361180" cy="49720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이어지다 【动】连接</a:t>
            </a:r>
          </a:p>
        </p:txBody>
      </p:sp>
      <p:sp>
        <p:nvSpPr>
          <p:cNvPr id="24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564282" y="366042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02590" y="2099310"/>
            <a:ext cx="8338185" cy="452310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웨이빈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: 우리 내일 야외로 피크닉 가는 거 어때?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양메이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: 아까 일기예보 보니까 내일 비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hlinkClick r:id="rId3" action="ppaction://hlinksldjump"/>
              </a:rPr>
              <a:t>올 모양이던데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헤럴드: 잠깐 오는 소나기면 괜찮을 텐데.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웨이빈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：어, 지금 일기예보 한다. 들어 보자.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아나운서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:안녕하십니까? 일기예보입니다. 중서부 지역은 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            어제부터 천둥번개를 동반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  <a:hlinkClick r:id="rId4" action="ppaction://hlinksldjump"/>
              </a:rPr>
              <a:t>한 채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오늘까지 이어진    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            비로 최고 50mm 안팎의 강수량을 기록하고 있습  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            니다. 내일 남부 지역은 고기압의 영향을 받아 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395" b="29628"/>
          <a:stretch>
            <a:fillRect/>
          </a:stretch>
        </p:blipFill>
        <p:spPr>
          <a:xfrm flipV="1">
            <a:off x="1644871" y="6622624"/>
            <a:ext cx="357077" cy="11249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 rot="21075228">
            <a:off x="7154528" y="262978"/>
            <a:ext cx="1568035" cy="742888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대화</a:t>
            </a:r>
            <a:r>
              <a:rPr lang="en-US" altLang="ko-KR" sz="3200" b="1" dirty="0" smtClean="0">
                <a:solidFill>
                  <a:schemeClr val="bg1"/>
                </a:solidFill>
                <a:cs typeface="+mn-ea"/>
                <a:sym typeface="+mn-lt"/>
              </a:rPr>
              <a:t>1</a:t>
            </a:r>
          </a:p>
        </p:txBody>
      </p:sp>
      <p:pic>
        <p:nvPicPr>
          <p:cNvPr id="3" name="图片 2" descr="139-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12440" y="361950"/>
            <a:ext cx="2248535" cy="1614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燕尾形箭头 5">
            <a:hlinkClick r:id="rId3" action="ppaction://hlinksldjump"/>
          </p:cNvPr>
          <p:cNvSpPr/>
          <p:nvPr/>
        </p:nvSpPr>
        <p:spPr>
          <a:xfrm>
            <a:off x="7806864" y="6184490"/>
            <a:ext cx="545556" cy="309109"/>
          </a:xfrm>
          <a:prstGeom prst="notchedRightArrow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60000"/>
              </a:lnSpc>
            </a:pPr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80670" y="996315"/>
            <a:ext cx="8500110" cy="563118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         전국이 대체로 맑겠으며, 서울, 경기, 강원 지역은 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         오전 한 때 곳에 따라 비가 온 뒤 개겠습니다. 지금까   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         지 날씨였습니다.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----------------------------------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헤럴드: </a:t>
            </a: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내일 오전에만 비가 오고 오후에는 개니까 피크닉 </a:t>
            </a:r>
          </a:p>
          <a:p>
            <a:pPr>
              <a:lnSpc>
                <a:spcPct val="150000"/>
              </a:lnSpc>
            </a:pP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          가도 될 것 같은데.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양메이: 그럼 내일 몇 시에 어디서 모일까?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웨이빈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 10시에 학교 정문에서 보자.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헤럴드: 각자 먹을 것도 잊지 말고 챙겨. 야외에서 먹는 밥이 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          제일 맛있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  <a:hlinkClick r:id="rId4" action="ppaction://hlinksldjump"/>
              </a:rPr>
              <a:t>는 법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이거든.</a:t>
            </a:r>
            <a:endParaRPr lang="en-US" sz="2400" dirty="0">
              <a:solidFill>
                <a:prstClr val="black"/>
              </a:solidFill>
              <a:latin typeface="Batang" panose="02030600000101010101" pitchFamily="18" charset="-127"/>
              <a:ea typeface="Batang" panose="02030600000101010101" pitchFamily="18" charset="-127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 rot="21075228">
            <a:off x="7295498" y="138518"/>
            <a:ext cx="1568035" cy="742888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대화</a:t>
            </a:r>
            <a:r>
              <a:rPr lang="en-US" altLang="ko-KR" sz="3200" b="1" dirty="0" smtClean="0">
                <a:solidFill>
                  <a:schemeClr val="bg1"/>
                </a:solidFill>
                <a:cs typeface="+mn-ea"/>
                <a:sym typeface="+mn-lt"/>
              </a:rPr>
              <a:t>1</a:t>
            </a:r>
          </a:p>
        </p:txBody>
      </p:sp>
      <p:sp>
        <p:nvSpPr>
          <p:cNvPr id="9" name="webpage-home_81886">
            <a:hlinkClick r:id="rId5" action="ppaction://hlinksldjump"/>
          </p:cNvPr>
          <p:cNvSpPr>
            <a:spLocks noChangeAspect="1"/>
          </p:cNvSpPr>
          <p:nvPr/>
        </p:nvSpPr>
        <p:spPr bwMode="auto">
          <a:xfrm>
            <a:off x="564282" y="366042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1" y="1268760"/>
            <a:ext cx="7560839" cy="60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2250" y="825500"/>
            <a:ext cx="8691880" cy="544639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400" b="1" dirty="0">
                <a:latin typeface="+mj-ea"/>
                <a:ea typeface="+mj-ea"/>
              </a:rPr>
              <a:t>1. </a:t>
            </a:r>
            <a:r>
              <a:rPr sz="2400" b="1" dirty="0"/>
              <a:t>～(으)ㄴ/는/(으)ㄹ 모양이다</a:t>
            </a:r>
          </a:p>
          <a:p>
            <a:pPr>
              <a:lnSpc>
                <a:spcPct val="150000"/>
              </a:lnSpc>
            </a:pPr>
            <a:r>
              <a:rPr sz="2000" b="1" dirty="0">
                <a:latin typeface="宋体" panose="02010600030101010101" pitchFamily="2" charset="-122"/>
                <a:ea typeface="宋体" panose="02010600030101010101" pitchFamily="2" charset="-122"/>
              </a:rPr>
              <a:t>惯用型，接在谓词词干后，表示说话者根据事物的特征，站在客观的立场上进行的估计或推测。</a:t>
            </a: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12946" y="106133"/>
            <a:ext cx="8218507" cy="742888"/>
            <a:chOff x="504056" y="262978"/>
            <a:chExt cx="8218507" cy="742888"/>
          </a:xfrm>
        </p:grpSpPr>
        <p:cxnSp>
          <p:nvCxnSpPr>
            <p:cNvPr id="4" name="直接连接符 3"/>
            <p:cNvCxnSpPr/>
            <p:nvPr/>
          </p:nvCxnSpPr>
          <p:spPr>
            <a:xfrm flipV="1">
              <a:off x="504056" y="886691"/>
              <a:ext cx="6741871" cy="1542"/>
            </a:xfrm>
            <a:prstGeom prst="line">
              <a:avLst/>
            </a:prstGeom>
            <a:ln w="44450">
              <a:solidFill>
                <a:srgbClr val="FFC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/>
            <p:cNvSpPr/>
            <p:nvPr/>
          </p:nvSpPr>
          <p:spPr>
            <a:xfrm rot="21075228">
              <a:off x="7154528" y="262978"/>
              <a:ext cx="1568035" cy="74288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문법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49250" y="2578735"/>
            <a:ext cx="8281035" cy="3322955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rgbClr val="FFC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例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1) 밖에 비가 올 모양이에요.</a:t>
            </a:r>
          </a:p>
          <a:p>
            <a:pPr>
              <a:lnSpc>
                <a:spcPct val="150000"/>
              </a:lnSpc>
            </a:pPr>
            <a:r>
              <a:rPr sz="2000" dirty="0">
                <a:latin typeface="宋体" panose="02010600030101010101" pitchFamily="2" charset="-122"/>
                <a:ea typeface="宋体" panose="02010600030101010101" pitchFamily="2" charset="-122"/>
              </a:rPr>
              <a:t>   外面好像要下雨。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2) 술 때문에 머리가 아픈 모양이에요.</a:t>
            </a:r>
            <a:endParaRPr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sz="2000" dirty="0">
                <a:latin typeface="宋体" panose="02010600030101010101" pitchFamily="2" charset="-122"/>
                <a:ea typeface="宋体" panose="02010600030101010101" pitchFamily="2" charset="-122"/>
              </a:rPr>
              <a:t>   因为喝了酒，所以头好像有点儿痛。</a:t>
            </a:r>
          </a:p>
          <a:p>
            <a:pPr>
              <a:lnSpc>
                <a:spcPct val="150000"/>
              </a:lnSpc>
            </a:pPr>
            <a:endParaRPr sz="2000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　　　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1" y="1268760"/>
            <a:ext cx="7560839" cy="60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4975" y="825500"/>
            <a:ext cx="7980045" cy="544639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zh-CN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04056" y="262978"/>
            <a:ext cx="8218507" cy="742888"/>
            <a:chOff x="504056" y="262978"/>
            <a:chExt cx="8218507" cy="742888"/>
          </a:xfrm>
        </p:grpSpPr>
        <p:cxnSp>
          <p:nvCxnSpPr>
            <p:cNvPr id="4" name="直接连接符 3"/>
            <p:cNvCxnSpPr/>
            <p:nvPr/>
          </p:nvCxnSpPr>
          <p:spPr>
            <a:xfrm flipV="1">
              <a:off x="504056" y="886691"/>
              <a:ext cx="6741871" cy="1542"/>
            </a:xfrm>
            <a:prstGeom prst="line">
              <a:avLst/>
            </a:prstGeom>
            <a:ln w="44450">
              <a:solidFill>
                <a:srgbClr val="FFC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/>
            <p:cNvSpPr/>
            <p:nvPr/>
          </p:nvSpPr>
          <p:spPr>
            <a:xfrm rot="21075228">
              <a:off x="7154528" y="262978"/>
              <a:ext cx="1568035" cy="74288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문법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15315" y="1268730"/>
            <a:ext cx="7091680" cy="4338320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3) 가: 아이들이 조용하네요.</a:t>
            </a:r>
          </a:p>
          <a:p>
            <a:pPr>
              <a:lnSpc>
                <a:spcPct val="150000"/>
              </a:lnSpc>
            </a:pPr>
            <a:r>
              <a:rPr sz="2000" dirty="0">
                <a:latin typeface="宋体" panose="02010600030101010101" pitchFamily="2" charset="-122"/>
                <a:ea typeface="宋体" panose="02010600030101010101" pitchFamily="2" charset="-122"/>
              </a:rPr>
              <a:t>       孩子们很安静啊。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    나: 잠이 든 모양이에요.</a:t>
            </a:r>
          </a:p>
          <a:p>
            <a:pPr>
              <a:lnSpc>
                <a:spcPct val="150000"/>
              </a:lnSpc>
            </a:pPr>
            <a:r>
              <a:rPr sz="2000" dirty="0">
                <a:latin typeface="宋体" panose="02010600030101010101" pitchFamily="2" charset="-122"/>
                <a:ea typeface="宋体" panose="02010600030101010101" pitchFamily="2" charset="-122"/>
              </a:rPr>
              <a:t>       好像睡着了吧。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4</a:t>
            </a:r>
            <a:r>
              <a:rPr lang="zh-CN" altLang="en-US" sz="2400" dirty="0">
                <a:latin typeface="Batang" panose="02030600000101010101" pitchFamily="18" charset="-127"/>
                <a:ea typeface="宋体" panose="02010600030101010101" pitchFamily="2" charset="-122"/>
              </a:rPr>
              <a:t>）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가: 하늘이 몹시 흐리군요.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     나: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　</a:t>
            </a:r>
            <a:r>
              <a:rPr sz="2000" b="1" dirty="0">
                <a:latin typeface="Batang" panose="02030600000101010101" pitchFamily="18" charset="-127"/>
                <a:ea typeface="Batang" panose="02030600000101010101" pitchFamily="18" charset="-127"/>
              </a:rPr>
              <a:t>　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5) 가: 최 선생님의 안색이 좋지 않은 것 같아요.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    나: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　</a:t>
            </a: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　　　　　　　　　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C7EDCC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7EDCC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主题​​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Office 主题​​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6_Office 主题​​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9_Office 主题​​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16_Office 主题​​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17_Office 主题​​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</TotalTime>
  <Words>2370</Words>
  <Application>Microsoft Office PowerPoint</Application>
  <PresentationFormat>全屏显示(4:3)</PresentationFormat>
  <Paragraphs>520</Paragraphs>
  <Slides>41</Slides>
  <Notes>38</Notes>
  <HiddenSlides>0</HiddenSlides>
  <MMClips>0</MMClips>
  <ScaleCrop>false</ScaleCrop>
  <HeadingPairs>
    <vt:vector size="4" baseType="variant">
      <vt:variant>
        <vt:lpstr>主题</vt:lpstr>
      </vt:variant>
      <vt:variant>
        <vt:i4>9</vt:i4>
      </vt:variant>
      <vt:variant>
        <vt:lpstr>幻灯片标题</vt:lpstr>
      </vt:variant>
      <vt:variant>
        <vt:i4>41</vt:i4>
      </vt:variant>
    </vt:vector>
  </HeadingPairs>
  <TitlesOfParts>
    <vt:vector size="50" baseType="lpstr">
      <vt:lpstr>Office 主题</vt:lpstr>
      <vt:lpstr>Office 主题​​</vt:lpstr>
      <vt:lpstr>1_Office 主题​​</vt:lpstr>
      <vt:lpstr>3_Office 主题​​</vt:lpstr>
      <vt:lpstr>4_Office 主题​​</vt:lpstr>
      <vt:lpstr>6_Office 主题​​</vt:lpstr>
      <vt:lpstr>9_Office 主题​​</vt:lpstr>
      <vt:lpstr>16_Office 主题​​</vt:lpstr>
      <vt:lpstr>17_Office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china</dc:creator>
  <cp:lastModifiedBy>cb</cp:lastModifiedBy>
  <cp:revision>384</cp:revision>
  <dcterms:created xsi:type="dcterms:W3CDTF">2016-11-30T01:22:00Z</dcterms:created>
  <dcterms:modified xsi:type="dcterms:W3CDTF">2018-05-23T08:58:02Z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